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2" r:id="rId1"/>
  </p:sldMasterIdLst>
  <p:notesMasterIdLst>
    <p:notesMasterId r:id="rId15"/>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4660"/>
  </p:normalViewPr>
  <p:slideViewPr>
    <p:cSldViewPr>
      <p:cViewPr varScale="1">
        <p:scale>
          <a:sx n="82" d="100"/>
          <a:sy n="82" d="100"/>
        </p:scale>
        <p:origin x="-1474" y="-91"/>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FFEDE3-9204-491E-9548-381759FE0EFB}" type="datetimeFigureOut">
              <a:rPr lang="en-US" smtClean="0"/>
              <a:t>11/28/2023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964964-A1AC-4CFE-8DCA-808F979D2050}" type="slidenum">
              <a:rPr lang="en-US" smtClean="0"/>
              <a:t>‹#›</a:t>
            </a:fld>
            <a:endParaRPr lang="en-US"/>
          </a:p>
        </p:txBody>
      </p:sp>
    </p:spTree>
    <p:extLst>
      <p:ext uri="{BB962C8B-B14F-4D97-AF65-F5344CB8AC3E}">
        <p14:creationId xmlns:p14="http://schemas.microsoft.com/office/powerpoint/2010/main" val="3987132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8692648-E529-455D-81CF-CD99A8138638}"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5D8EBE-F014-4226-A0BF-A6112C1AF15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692648-E529-455D-81CF-CD99A8138638}"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5D8EBE-F014-4226-A0BF-A6112C1AF15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692648-E529-455D-81CF-CD99A8138638}"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5D8EBE-F014-4226-A0BF-A6112C1AF15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9B7FB9-33C5-4D4C-A037-3843B3917065}"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65C814-C765-4D0C-B1C3-E32E789C6A50}" type="slidenum">
              <a:rPr lang="en-US" smtClean="0"/>
              <a:t>‹#›</a:t>
            </a:fld>
            <a:endParaRPr lang="en-US"/>
          </a:p>
        </p:txBody>
      </p:sp>
    </p:spTree>
    <p:extLst>
      <p:ext uri="{BB962C8B-B14F-4D97-AF65-F5344CB8AC3E}">
        <p14:creationId xmlns:p14="http://schemas.microsoft.com/office/powerpoint/2010/main" val="1367540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8692648-E529-455D-81CF-CD99A8138638}"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5D8EBE-F014-4226-A0BF-A6112C1AF15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38692648-E529-455D-81CF-CD99A8138638}"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5D8EBE-F014-4226-A0BF-A6112C1AF15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8692648-E529-455D-81CF-CD99A8138638}"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5D8EBE-F014-4226-A0BF-A6112C1AF153}"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8692648-E529-455D-81CF-CD99A8138638}" type="datetimeFigureOut">
              <a:rPr lang="en-US" smtClean="0"/>
              <a:t>11/28/2023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5D8EBE-F014-4226-A0BF-A6112C1AF15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692648-E529-455D-81CF-CD99A8138638}" type="datetimeFigureOut">
              <a:rPr lang="en-US" smtClean="0"/>
              <a:t>11/28/2023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5D8EBE-F014-4226-A0BF-A6112C1AF15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92648-E529-455D-81CF-CD99A8138638}" type="datetimeFigureOut">
              <a:rPr lang="en-US" smtClean="0"/>
              <a:t>11/28/2023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5D8EBE-F014-4226-A0BF-A6112C1AF15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38692648-E529-455D-81CF-CD99A8138638}" type="datetimeFigureOut">
              <a:rPr lang="en-US" smtClean="0"/>
              <a:t>11/28/2023</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445D8EBE-F014-4226-A0BF-A6112C1AF15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692648-E529-455D-81CF-CD99A8138638}"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5D8EBE-F014-4226-A0BF-A6112C1AF15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38692648-E529-455D-81CF-CD99A8138638}" type="datetimeFigureOut">
              <a:rPr lang="en-US" smtClean="0"/>
              <a:t>11/28/2023</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445D8EBE-F014-4226-A0BF-A6112C1AF15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image" Target="../media/image29.jpg"/><Relationship Id="rId1" Type="http://schemas.openxmlformats.org/officeDocument/2006/relationships/slideLayout" Target="../slideLayouts/slideLayout1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19.jp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US" sz="6600" b="1" i="0" u="none" strike="noStrike" dirty="0" smtClean="0">
                <a:solidFill>
                  <a:schemeClr val="accent2"/>
                </a:solidFill>
                <a:effectLst>
                  <a:outerShdw blurRad="38100" dist="38100" dir="2700000" algn="tl">
                    <a:srgbClr val="000000">
                      <a:alpha val="43137"/>
                    </a:srgbClr>
                  </a:outerShdw>
                </a:effectLst>
                <a:latin typeface="Segoe UI"/>
              </a:rPr>
              <a:t>   </a:t>
            </a:r>
            <a:r>
              <a:rPr lang="en-US" sz="7200" b="1" u="none" strike="noStrike" baseline="0" dirty="0" smtClean="0">
                <a:solidFill>
                  <a:schemeClr val="accent2"/>
                </a:solidFill>
                <a:effectLst>
                  <a:outerShdw blurRad="38100" dist="38100" dir="2700000" algn="tl">
                    <a:srgbClr val="000000">
                      <a:alpha val="43137"/>
                    </a:srgbClr>
                  </a:outerShdw>
                </a:effectLst>
                <a:latin typeface="Segoe UI"/>
              </a:rPr>
              <a:t>Technology</a:t>
            </a:r>
            <a:endParaRPr lang="en-US" sz="4000" b="1" u="none" strike="noStrike" baseline="0" dirty="0" smtClean="0">
              <a:solidFill>
                <a:schemeClr val="accent2"/>
              </a:solidFill>
              <a:effectLst>
                <a:outerShdw blurRad="38100" dist="38100" dir="2700000" algn="tl">
                  <a:srgbClr val="000000">
                    <a:alpha val="43137"/>
                  </a:srgbClr>
                </a:outerShdw>
              </a:effectLst>
              <a:latin typeface="Segoe UI"/>
            </a:endParaRPr>
          </a:p>
        </p:txBody>
      </p:sp>
      <p:sp>
        <p:nvSpPr>
          <p:cNvPr id="3" name="Text Placeholder 2"/>
          <p:cNvSpPr>
            <a:spLocks noGrp="1"/>
          </p:cNvSpPr>
          <p:nvPr>
            <p:ph type="body" idx="1"/>
          </p:nvPr>
        </p:nvSpPr>
        <p:spPr/>
        <p:txBody>
          <a:bodyPr>
            <a:normAutofit fontScale="92500" lnSpcReduction="10000"/>
          </a:bodyPr>
          <a:lstStyle/>
          <a:p>
            <a:pPr marR="0" lvl="0" rtl="0"/>
            <a:endParaRPr lang="en-US" b="1" i="0" u="none" strike="noStrike" baseline="0" dirty="0" smtClean="0">
              <a:solidFill>
                <a:srgbClr val="4F81BD"/>
              </a:solidFill>
              <a:latin typeface="Segoe UI"/>
            </a:endParaRPr>
          </a:p>
          <a:p>
            <a:pPr marR="0" lvl="0" rtl="0"/>
            <a:r>
              <a:rPr lang="en-US" dirty="0" smtClean="0">
                <a:solidFill>
                  <a:srgbClr val="00B050"/>
                </a:solidFill>
                <a:latin typeface="Segoe UI"/>
              </a:rPr>
              <a:t>Course Code  </a:t>
            </a:r>
            <a:r>
              <a:rPr lang="en-US" sz="2000" dirty="0" smtClean="0">
                <a:solidFill>
                  <a:srgbClr val="00B050"/>
                </a:solidFill>
                <a:latin typeface="Segoe UI"/>
              </a:rPr>
              <a:t>: </a:t>
            </a:r>
            <a:r>
              <a:rPr lang="en-US" sz="2000" dirty="0" err="1" smtClean="0">
                <a:solidFill>
                  <a:srgbClr val="002060"/>
                </a:solidFill>
                <a:latin typeface="Segoe UI"/>
              </a:rPr>
              <a:t>Eng</a:t>
            </a:r>
            <a:r>
              <a:rPr lang="en-US" sz="2000" dirty="0" smtClean="0">
                <a:solidFill>
                  <a:srgbClr val="002060"/>
                </a:solidFill>
                <a:latin typeface="Segoe UI"/>
              </a:rPr>
              <a:t> 101</a:t>
            </a:r>
            <a:endParaRPr lang="en-US" b="1" dirty="0" smtClean="0">
              <a:solidFill>
                <a:srgbClr val="002060"/>
              </a:solidFill>
              <a:latin typeface="Segoe UI"/>
            </a:endParaRPr>
          </a:p>
          <a:p>
            <a:pPr marR="0" lvl="0" rtl="0"/>
            <a:r>
              <a:rPr lang="en-US" b="1" i="0" u="none" strike="noStrike" baseline="0" dirty="0" smtClean="0">
                <a:solidFill>
                  <a:srgbClr val="00B050"/>
                </a:solidFill>
                <a:latin typeface="Segoe UI"/>
              </a:rPr>
              <a:t>Course Title   :  </a:t>
            </a:r>
            <a:r>
              <a:rPr lang="en-US" sz="2000" b="1" i="0" u="none" strike="noStrike" baseline="0" dirty="0" smtClean="0">
                <a:solidFill>
                  <a:srgbClr val="002060"/>
                </a:solidFill>
                <a:latin typeface="Segoe UI"/>
              </a:rPr>
              <a:t>Communicative</a:t>
            </a:r>
            <a:r>
              <a:rPr lang="en-US" sz="2000" b="1" i="0" u="none" strike="noStrike" dirty="0" smtClean="0">
                <a:solidFill>
                  <a:srgbClr val="002060"/>
                </a:solidFill>
                <a:latin typeface="Segoe UI"/>
              </a:rPr>
              <a:t> English</a:t>
            </a:r>
          </a:p>
          <a:p>
            <a:pPr marR="0" lvl="0" rtl="0"/>
            <a:r>
              <a:rPr lang="en-US" baseline="0" dirty="0" smtClean="0">
                <a:solidFill>
                  <a:srgbClr val="00B050"/>
                </a:solidFill>
                <a:latin typeface="Segoe UI"/>
              </a:rPr>
              <a:t>Batch              : </a:t>
            </a:r>
            <a:r>
              <a:rPr lang="en-US" sz="2000" baseline="0" dirty="0" smtClean="0">
                <a:solidFill>
                  <a:srgbClr val="002060"/>
                </a:solidFill>
                <a:latin typeface="Segoe UI"/>
              </a:rPr>
              <a:t>60-I</a:t>
            </a:r>
            <a:endParaRPr lang="en-US" sz="2000" b="1" i="0" u="none" strike="noStrike" baseline="0" dirty="0" smtClean="0">
              <a:solidFill>
                <a:srgbClr val="002060"/>
              </a:solidFill>
              <a:latin typeface="Segoe UI"/>
            </a:endParaRPr>
          </a:p>
          <a:p>
            <a:pPr marR="0" lvl="0" rtl="0"/>
            <a:endParaRPr lang="en-US" b="1" dirty="0" smtClean="0">
              <a:solidFill>
                <a:srgbClr val="4F81BD"/>
              </a:solidFill>
              <a:latin typeface="Segoe UI"/>
            </a:endParaRPr>
          </a:p>
          <a:p>
            <a:pPr marR="0" lvl="0" rtl="0"/>
            <a:r>
              <a:rPr lang="en-US" sz="2400" u="sng" dirty="0" smtClean="0">
                <a:solidFill>
                  <a:srgbClr val="FF0000"/>
                </a:solidFill>
                <a:latin typeface="Segoe UI"/>
              </a:rPr>
              <a:t>Presented by :</a:t>
            </a:r>
            <a:r>
              <a:rPr lang="en-US" sz="2400" dirty="0" smtClean="0">
                <a:solidFill>
                  <a:srgbClr val="FF0000"/>
                </a:solidFill>
                <a:latin typeface="Segoe UI"/>
              </a:rPr>
              <a:t>  </a:t>
            </a:r>
            <a:r>
              <a:rPr lang="en-US" sz="2400" dirty="0">
                <a:solidFill>
                  <a:srgbClr val="FF0000"/>
                </a:solidFill>
                <a:latin typeface="Segoe UI"/>
              </a:rPr>
              <a:t> </a:t>
            </a:r>
            <a:r>
              <a:rPr lang="en-US" sz="2400" dirty="0" smtClean="0">
                <a:solidFill>
                  <a:srgbClr val="FF0000"/>
                </a:solidFill>
                <a:latin typeface="Segoe UI"/>
              </a:rPr>
              <a:t>                            </a:t>
            </a:r>
            <a:r>
              <a:rPr lang="en-US" sz="2400" u="sng" dirty="0" smtClean="0">
                <a:solidFill>
                  <a:srgbClr val="FF0000"/>
                </a:solidFill>
                <a:latin typeface="Segoe UI"/>
              </a:rPr>
              <a:t>Presented to :</a:t>
            </a:r>
          </a:p>
          <a:p>
            <a:pPr marL="237744" lvl="2" indent="0">
              <a:buNone/>
            </a:pPr>
            <a:r>
              <a:rPr lang="en-US" b="1" dirty="0" smtClean="0">
                <a:solidFill>
                  <a:srgbClr val="FF0000"/>
                </a:solidFill>
                <a:latin typeface="Segoe UI"/>
              </a:rPr>
              <a:t>    </a:t>
            </a:r>
            <a:r>
              <a:rPr lang="en-US" b="1" u="sng" dirty="0" smtClean="0">
                <a:solidFill>
                  <a:srgbClr val="FF0000"/>
                </a:solidFill>
                <a:latin typeface="Segoe UI"/>
              </a:rPr>
              <a:t>Group-1</a:t>
            </a:r>
            <a:r>
              <a:rPr lang="en-US" b="1" dirty="0" smtClean="0">
                <a:solidFill>
                  <a:srgbClr val="FF0000"/>
                </a:solidFill>
                <a:latin typeface="Segoe UI"/>
              </a:rPr>
              <a:t>      </a:t>
            </a:r>
          </a:p>
          <a:p>
            <a:pPr marL="237744" lvl="2" indent="0">
              <a:buNone/>
            </a:pPr>
            <a:r>
              <a:rPr lang="en-US" b="1" dirty="0" smtClean="0">
                <a:solidFill>
                  <a:srgbClr val="4F81BD"/>
                </a:solidFill>
                <a:latin typeface="Segoe UI"/>
              </a:rPr>
              <a:t>                                                 </a:t>
            </a:r>
          </a:p>
          <a:p>
            <a:pPr lvl="2">
              <a:buFont typeface="Wingdings" pitchFamily="2" charset="2"/>
              <a:buChar char="q"/>
            </a:pPr>
            <a:r>
              <a:rPr lang="en-US" sz="1200" b="1" dirty="0" smtClean="0">
                <a:latin typeface="Malgun Gothic" pitchFamily="34" charset="-127"/>
                <a:ea typeface="Malgun Gothic" pitchFamily="34" charset="-127"/>
              </a:rPr>
              <a:t>MD RIAD HASAN (2233081332)  </a:t>
            </a:r>
            <a:r>
              <a:rPr lang="en-US" sz="1500" b="1" dirty="0" smtClean="0">
                <a:solidFill>
                  <a:srgbClr val="7030A0"/>
                </a:solidFill>
                <a:effectLst>
                  <a:outerShdw blurRad="38100" dist="38100" dir="2700000" algn="tl">
                    <a:srgbClr val="000000">
                      <a:alpha val="43137"/>
                    </a:srgbClr>
                  </a:outerShdw>
                </a:effectLst>
                <a:latin typeface="Malgun Gothic" pitchFamily="34" charset="-127"/>
                <a:ea typeface="Malgun Gothic" pitchFamily="34" charset="-127"/>
              </a:rPr>
              <a:t>[LEADER]</a:t>
            </a:r>
          </a:p>
          <a:p>
            <a:pPr lvl="2">
              <a:buFont typeface="Wingdings" pitchFamily="2" charset="2"/>
              <a:buChar char="q"/>
            </a:pPr>
            <a:r>
              <a:rPr lang="en-US" sz="1200" b="1" dirty="0" smtClean="0">
                <a:latin typeface="Malgun Gothic" pitchFamily="34" charset="-127"/>
                <a:ea typeface="Malgun Gothic" pitchFamily="34" charset="-127"/>
              </a:rPr>
              <a:t>MAHMUDUL HASSAN </a:t>
            </a:r>
            <a:r>
              <a:rPr lang="en-US" sz="1200" b="1" dirty="0">
                <a:latin typeface="Malgun Gothic" pitchFamily="34" charset="-127"/>
                <a:ea typeface="Malgun Gothic" pitchFamily="34" charset="-127"/>
              </a:rPr>
              <a:t>(</a:t>
            </a:r>
            <a:r>
              <a:rPr lang="en-US" sz="1200" b="1" dirty="0" smtClean="0">
                <a:latin typeface="Malgun Gothic" pitchFamily="34" charset="-127"/>
                <a:ea typeface="Malgun Gothic" pitchFamily="34" charset="-127"/>
              </a:rPr>
              <a:t>2233081348)                                           </a:t>
            </a:r>
            <a:endParaRPr lang="en-US" sz="1400" b="1" dirty="0" smtClean="0">
              <a:latin typeface="Malgun Gothic" pitchFamily="34" charset="-127"/>
              <a:ea typeface="Malgun Gothic" pitchFamily="34" charset="-127"/>
            </a:endParaRPr>
          </a:p>
          <a:p>
            <a:pPr lvl="2">
              <a:buFont typeface="Wingdings" pitchFamily="2" charset="2"/>
              <a:buChar char="q"/>
            </a:pPr>
            <a:r>
              <a:rPr lang="en-US" sz="1200" b="1" dirty="0" smtClean="0">
                <a:latin typeface="Malgun Gothic" pitchFamily="34" charset="-127"/>
                <a:ea typeface="Malgun Gothic" pitchFamily="34" charset="-127"/>
              </a:rPr>
              <a:t>LUTFUN NAHAR BARSHA </a:t>
            </a:r>
            <a:r>
              <a:rPr lang="en-US" sz="1200" b="1" dirty="0">
                <a:latin typeface="Malgun Gothic" pitchFamily="34" charset="-127"/>
                <a:ea typeface="Malgun Gothic" pitchFamily="34" charset="-127"/>
              </a:rPr>
              <a:t>(</a:t>
            </a:r>
            <a:r>
              <a:rPr lang="en-US" sz="1200" b="1" dirty="0" smtClean="0">
                <a:latin typeface="Malgun Gothic" pitchFamily="34" charset="-127"/>
                <a:ea typeface="Malgun Gothic" pitchFamily="34" charset="-127"/>
              </a:rPr>
              <a:t>2233081334)                                                     </a:t>
            </a:r>
          </a:p>
          <a:p>
            <a:pPr lvl="2">
              <a:buFont typeface="Wingdings" pitchFamily="2" charset="2"/>
              <a:buChar char="q"/>
            </a:pPr>
            <a:r>
              <a:rPr lang="en-US" sz="1200" b="1" dirty="0" smtClean="0">
                <a:latin typeface="Malgun Gothic" pitchFamily="34" charset="-127"/>
                <a:ea typeface="Malgun Gothic" pitchFamily="34" charset="-127"/>
              </a:rPr>
              <a:t>NILOY HASAN </a:t>
            </a:r>
            <a:r>
              <a:rPr lang="en-US" sz="1200" b="1" dirty="0">
                <a:latin typeface="Malgun Gothic" pitchFamily="34" charset="-127"/>
                <a:ea typeface="Malgun Gothic" pitchFamily="34" charset="-127"/>
              </a:rPr>
              <a:t>NAHID (</a:t>
            </a:r>
            <a:r>
              <a:rPr lang="en-US" sz="1200" b="1" dirty="0" smtClean="0">
                <a:latin typeface="Malgun Gothic" pitchFamily="34" charset="-127"/>
                <a:ea typeface="Malgun Gothic" pitchFamily="34" charset="-127"/>
              </a:rPr>
              <a:t>2233081350) </a:t>
            </a:r>
          </a:p>
          <a:p>
            <a:pPr lvl="2">
              <a:buFont typeface="Wingdings" pitchFamily="2" charset="2"/>
              <a:buChar char="q"/>
            </a:pPr>
            <a:r>
              <a:rPr lang="en-US" sz="1200" b="1" dirty="0" smtClean="0">
                <a:latin typeface="Malgun Gothic" pitchFamily="34" charset="-127"/>
                <a:ea typeface="Malgun Gothic" pitchFamily="34" charset="-127"/>
              </a:rPr>
              <a:t>MD KAMRUL </a:t>
            </a:r>
            <a:r>
              <a:rPr lang="en-US" sz="1200" b="1" dirty="0">
                <a:latin typeface="Malgun Gothic" pitchFamily="34" charset="-127"/>
                <a:ea typeface="Malgun Gothic" pitchFamily="34" charset="-127"/>
              </a:rPr>
              <a:t>ISLAM (</a:t>
            </a:r>
            <a:r>
              <a:rPr lang="en-US" sz="1200" b="1" dirty="0" smtClean="0">
                <a:latin typeface="Malgun Gothic" pitchFamily="34" charset="-127"/>
                <a:ea typeface="Malgun Gothic" pitchFamily="34" charset="-127"/>
              </a:rPr>
              <a:t>2233081339) </a:t>
            </a:r>
            <a:endParaRPr lang="en-US" sz="1200" b="1" dirty="0">
              <a:latin typeface="Malgun Gothic" pitchFamily="34" charset="-127"/>
              <a:ea typeface="Malgun Gothic" pitchFamily="34" charset="-127"/>
            </a:endParaRPr>
          </a:p>
          <a:p>
            <a:pPr marR="0" lvl="0" rtl="0"/>
            <a:endParaRPr lang="en-US" b="1" i="0" u="none" strike="noStrike" baseline="0" dirty="0" smtClean="0">
              <a:solidFill>
                <a:srgbClr val="4F81BD"/>
              </a:solidFill>
              <a:latin typeface="Segoe UI"/>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3800" y="4507889"/>
            <a:ext cx="1012146" cy="1374135"/>
          </a:xfrm>
          <a:prstGeom prst="rect">
            <a:avLst/>
          </a:prstGeom>
        </p:spPr>
      </p:pic>
      <p:cxnSp>
        <p:nvCxnSpPr>
          <p:cNvPr id="6" name="Straight Connector 5"/>
          <p:cNvCxnSpPr/>
          <p:nvPr/>
        </p:nvCxnSpPr>
        <p:spPr>
          <a:xfrm>
            <a:off x="4495800" y="2819400"/>
            <a:ext cx="0" cy="17697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514600" y="5194957"/>
            <a:ext cx="4572000" cy="91439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rgbClr val="002060"/>
                </a:solidFill>
                <a:latin typeface="Arial Rounded MT Bold" pitchFamily="34" charset="0"/>
              </a:rPr>
              <a:t>       Computer Science &amp; Engineering</a:t>
            </a:r>
          </a:p>
          <a:p>
            <a:r>
              <a:rPr lang="en-US" dirty="0" smtClean="0">
                <a:solidFill>
                  <a:srgbClr val="002060"/>
                </a:solidFill>
                <a:latin typeface="Arial Rounded MT Bold" pitchFamily="34" charset="0"/>
              </a:rPr>
              <a:t>                 </a:t>
            </a:r>
            <a:r>
              <a:rPr lang="en-US" dirty="0" err="1" smtClean="0">
                <a:solidFill>
                  <a:srgbClr val="002060"/>
                </a:solidFill>
                <a:latin typeface="Arial Rounded MT Bold" pitchFamily="34" charset="0"/>
              </a:rPr>
              <a:t>Uttara</a:t>
            </a:r>
            <a:r>
              <a:rPr lang="en-US" dirty="0" smtClean="0">
                <a:solidFill>
                  <a:srgbClr val="002060"/>
                </a:solidFill>
                <a:latin typeface="Arial Rounded MT Bold" pitchFamily="34" charset="0"/>
              </a:rPr>
              <a:t> University, Dhaka.</a:t>
            </a:r>
            <a:endParaRPr lang="en-US" dirty="0">
              <a:solidFill>
                <a:srgbClr val="002060"/>
              </a:solidFill>
              <a:latin typeface="Arial Rounded MT Bold"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0" y="3308866"/>
            <a:ext cx="886091" cy="107431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7347" y="1209092"/>
            <a:ext cx="2362200" cy="1600200"/>
          </a:xfrm>
          <a:prstGeom prst="rect">
            <a:avLst/>
          </a:prstGeom>
        </p:spPr>
      </p:pic>
      <p:sp>
        <p:nvSpPr>
          <p:cNvPr id="7" name="TextBox 6"/>
          <p:cNvSpPr txBox="1"/>
          <p:nvPr/>
        </p:nvSpPr>
        <p:spPr>
          <a:xfrm>
            <a:off x="5814625" y="3199693"/>
            <a:ext cx="2994922" cy="646331"/>
          </a:xfrm>
          <a:prstGeom prst="rect">
            <a:avLst/>
          </a:prstGeom>
          <a:noFill/>
        </p:spPr>
        <p:txBody>
          <a:bodyPr wrap="none" rtlCol="0">
            <a:spAutoFit/>
          </a:bodyPr>
          <a:lstStyle/>
          <a:p>
            <a:pPr marL="0" lvl="2"/>
            <a:r>
              <a:rPr lang="en-US" b="1" i="1" dirty="0" err="1">
                <a:latin typeface="Segoe UI"/>
              </a:rPr>
              <a:t>Mst</a:t>
            </a:r>
            <a:r>
              <a:rPr lang="en-US" b="1" i="1" dirty="0">
                <a:latin typeface="Segoe UI"/>
              </a:rPr>
              <a:t>. Sultana </a:t>
            </a:r>
            <a:r>
              <a:rPr lang="en-US" b="1" i="1" dirty="0" err="1">
                <a:latin typeface="Segoe UI"/>
              </a:rPr>
              <a:t>Akter</a:t>
            </a:r>
            <a:r>
              <a:rPr lang="en-US" b="1" i="1" dirty="0">
                <a:latin typeface="Segoe UI"/>
              </a:rPr>
              <a:t> </a:t>
            </a:r>
            <a:r>
              <a:rPr lang="en-US" b="1" i="1" dirty="0" err="1" smtClean="0">
                <a:latin typeface="Segoe UI"/>
              </a:rPr>
              <a:t>Shapla</a:t>
            </a:r>
            <a:endParaRPr lang="en-US" dirty="0" smtClean="0"/>
          </a:p>
          <a:p>
            <a:r>
              <a:rPr lang="en-US" b="1" i="1" dirty="0" smtClean="0">
                <a:latin typeface="Calibri" pitchFamily="34" charset="0"/>
                <a:ea typeface="Calibri" pitchFamily="34" charset="0"/>
                <a:cs typeface="Calibri" pitchFamily="34" charset="0"/>
              </a:rPr>
              <a:t>Lecturer (English)</a:t>
            </a:r>
            <a:endParaRPr lang="en-US" b="1" i="1" dirty="0">
              <a:latin typeface="Calibri" pitchFamily="34" charset="0"/>
              <a:ea typeface="Calibri" pitchFamily="34" charset="0"/>
              <a:cs typeface="Calibri" pitchFamily="34" charset="0"/>
            </a:endParaRPr>
          </a:p>
        </p:txBody>
      </p:sp>
    </p:spTree>
    <p:extLst>
      <p:ext uri="{BB962C8B-B14F-4D97-AF65-F5344CB8AC3E}">
        <p14:creationId xmlns:p14="http://schemas.microsoft.com/office/powerpoint/2010/main" val="4266551605"/>
      </p:ext>
    </p:extLst>
  </p:cSld>
  <p:clrMapOvr>
    <a:masterClrMapping/>
  </p:clrMapOvr>
  <p:transition spd="slow">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u="none" strike="noStrike" baseline="0" dirty="0" smtClean="0">
                <a:solidFill>
                  <a:schemeClr val="bg1"/>
                </a:solidFill>
                <a:latin typeface="Segoe UI"/>
              </a:rPr>
              <a:t>.</a:t>
            </a:r>
          </a:p>
        </p:txBody>
      </p:sp>
      <p:sp>
        <p:nvSpPr>
          <p:cNvPr id="3" name="Text Placeholder 2"/>
          <p:cNvSpPr>
            <a:spLocks noGrp="1"/>
          </p:cNvSpPr>
          <p:nvPr>
            <p:ph type="body" idx="1"/>
          </p:nvPr>
        </p:nvSpPr>
        <p:spPr>
          <a:xfrm>
            <a:off x="822960" y="1100628"/>
            <a:ext cx="5120640" cy="3579849"/>
          </a:xfrm>
        </p:spPr>
        <p:txBody>
          <a:bodyPr>
            <a:normAutofit fontScale="77500" lnSpcReduction="20000"/>
          </a:bodyPr>
          <a:lstStyle/>
          <a:p>
            <a:pPr lvl="0">
              <a:buFont typeface="Wingdings" pitchFamily="2" charset="2"/>
              <a:buChar char="v"/>
            </a:pPr>
            <a:r>
              <a:rPr lang="en-US" sz="3300" dirty="0" smtClean="0">
                <a:solidFill>
                  <a:schemeClr val="accent2"/>
                </a:solidFill>
                <a:latin typeface="Segoe UI"/>
              </a:rPr>
              <a:t>Educational Skill Development &amp; Health :</a:t>
            </a:r>
          </a:p>
          <a:p>
            <a:pPr marL="0" lvl="0" indent="0"/>
            <a:endParaRPr lang="en-US" sz="2400" dirty="0" smtClean="0">
              <a:solidFill>
                <a:schemeClr val="accent2"/>
              </a:solidFill>
              <a:latin typeface="Segoe UI"/>
            </a:endParaRPr>
          </a:p>
          <a:p>
            <a:pPr marL="0" lvl="0" indent="0"/>
            <a:r>
              <a:rPr lang="en-US" sz="2100" b="0" dirty="0" smtClean="0">
                <a:latin typeface="Segoe UI"/>
              </a:rPr>
              <a:t>Nowadays , It has a huge technological demands on Educational Development and Health (Medical). Online classes, Creating many presentations on various </a:t>
            </a:r>
            <a:r>
              <a:rPr lang="en-US" sz="2100" b="0" dirty="0" err="1" smtClean="0">
                <a:latin typeface="Segoe UI"/>
              </a:rPr>
              <a:t>sdutycal</a:t>
            </a:r>
            <a:r>
              <a:rPr lang="en-US" sz="2100" b="0" dirty="0" smtClean="0">
                <a:latin typeface="Segoe UI"/>
              </a:rPr>
              <a:t> topics are good examples of developing one’s curricular skills.</a:t>
            </a:r>
          </a:p>
          <a:p>
            <a:pPr marL="0" lvl="0" indent="0"/>
            <a:endParaRPr lang="en-US" sz="2100" b="0" dirty="0" smtClean="0">
              <a:latin typeface="Segoe UI"/>
            </a:endParaRPr>
          </a:p>
          <a:p>
            <a:pPr marL="0" lvl="0" indent="0"/>
            <a:r>
              <a:rPr lang="en-US" sz="2100" b="0" dirty="0" smtClean="0">
                <a:latin typeface="Segoe UI"/>
              </a:rPr>
              <a:t>On the other hand,   uses of X-Ray, </a:t>
            </a:r>
            <a:r>
              <a:rPr lang="en-US" sz="2100" b="0" dirty="0" err="1" smtClean="0">
                <a:latin typeface="Segoe UI"/>
              </a:rPr>
              <a:t>Telehealth</a:t>
            </a:r>
            <a:r>
              <a:rPr lang="en-US" sz="2100" b="0" dirty="0" smtClean="0">
                <a:latin typeface="Segoe UI"/>
              </a:rPr>
              <a:t>, Healthcare Technology, ETT Machines, Nanotechnology, Inhalers, Robotic Surgery are of most used technologies in modern era.</a:t>
            </a:r>
            <a:endParaRPr lang="en-US" sz="2100" b="0" dirty="0">
              <a:latin typeface="Segoe UI"/>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5254" y="5186868"/>
            <a:ext cx="1232153" cy="1607574"/>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3600" y="990600"/>
            <a:ext cx="2971800" cy="2318076"/>
          </a:xfrm>
          <a:prstGeom prst="rect">
            <a:avLst/>
          </a:prstGeom>
          <a:ln>
            <a:noFill/>
          </a:ln>
          <a:effectLst>
            <a:softEdge rad="112500"/>
          </a:effec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3426210"/>
            <a:ext cx="2971800" cy="1526789"/>
          </a:xfrm>
          <a:prstGeom prst="rect">
            <a:avLst/>
          </a:prstGeom>
          <a:ln>
            <a:noFill/>
          </a:ln>
          <a:effectLst>
            <a:softEdge rad="112500"/>
          </a:effectLst>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029200"/>
            <a:ext cx="7467600" cy="1828800"/>
          </a:xfrm>
          <a:prstGeom prst="rect">
            <a:avLst/>
          </a:prstGeom>
        </p:spPr>
      </p:pic>
    </p:spTree>
    <p:extLst>
      <p:ext uri="{BB962C8B-B14F-4D97-AF65-F5344CB8AC3E}">
        <p14:creationId xmlns:p14="http://schemas.microsoft.com/office/powerpoint/2010/main" val="19173147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R="0" rtl="0"/>
            <a:r>
              <a:rPr lang="en-US" sz="4000" b="1" i="0" u="none" strike="noStrike" baseline="0" dirty="0" smtClean="0">
                <a:solidFill>
                  <a:srgbClr val="00B050"/>
                </a:solidFill>
                <a:latin typeface="Segoe UI"/>
              </a:rPr>
              <a:t>Effects of technology</a:t>
            </a:r>
          </a:p>
        </p:txBody>
      </p:sp>
      <p:sp>
        <p:nvSpPr>
          <p:cNvPr id="3" name="Text Placeholder 2"/>
          <p:cNvSpPr>
            <a:spLocks noGrp="1"/>
          </p:cNvSpPr>
          <p:nvPr>
            <p:ph type="body" idx="1"/>
          </p:nvPr>
        </p:nvSpPr>
        <p:spPr>
          <a:xfrm>
            <a:off x="822960" y="1100628"/>
            <a:ext cx="6873240" cy="3579849"/>
          </a:xfrm>
        </p:spPr>
        <p:txBody>
          <a:bodyPr>
            <a:normAutofit/>
          </a:bodyPr>
          <a:lstStyle/>
          <a:p>
            <a:pPr marL="0" lvl="0" indent="0"/>
            <a:r>
              <a:rPr lang="en-US" sz="2000" dirty="0">
                <a:solidFill>
                  <a:srgbClr val="FF0000"/>
                </a:solidFill>
                <a:latin typeface="Calibri" pitchFamily="34" charset="0"/>
                <a:ea typeface="Calibri" pitchFamily="34" charset="0"/>
                <a:cs typeface="Calibri" pitchFamily="34" charset="0"/>
              </a:rPr>
              <a:t>The effects of technology on society are vast and multifaceted. Here are some key points highlighting </a:t>
            </a:r>
            <a:r>
              <a:rPr lang="en-US" sz="2000" dirty="0" smtClean="0">
                <a:solidFill>
                  <a:srgbClr val="FF0000"/>
                </a:solidFill>
                <a:latin typeface="Calibri" pitchFamily="34" charset="0"/>
                <a:ea typeface="Calibri" pitchFamily="34" charset="0"/>
                <a:cs typeface="Calibri" pitchFamily="34" charset="0"/>
              </a:rPr>
              <a:t>on negative aspects :</a:t>
            </a:r>
          </a:p>
          <a:p>
            <a:pPr marL="573786" lvl="3" indent="-285750">
              <a:buFont typeface="Wingdings" pitchFamily="2" charset="2"/>
              <a:buChar char="v"/>
            </a:pPr>
            <a:r>
              <a:rPr lang="en-US" sz="1800" dirty="0"/>
              <a:t>Dependence and </a:t>
            </a:r>
            <a:r>
              <a:rPr lang="en-US" sz="1800" dirty="0" smtClean="0"/>
              <a:t>Addiction</a:t>
            </a:r>
          </a:p>
          <a:p>
            <a:pPr marL="573786" lvl="3" indent="-285750">
              <a:buFont typeface="Wingdings" pitchFamily="2" charset="2"/>
              <a:buChar char="v"/>
            </a:pPr>
            <a:r>
              <a:rPr lang="en-US" sz="1800" dirty="0"/>
              <a:t>Privacy </a:t>
            </a:r>
            <a:r>
              <a:rPr lang="en-US" sz="1800" dirty="0" smtClean="0"/>
              <a:t>Concerns</a:t>
            </a:r>
          </a:p>
          <a:p>
            <a:pPr marL="573786" lvl="3" indent="-285750">
              <a:buFont typeface="Wingdings" pitchFamily="2" charset="2"/>
              <a:buChar char="v"/>
            </a:pPr>
            <a:r>
              <a:rPr lang="en-US" sz="1800" dirty="0" smtClean="0"/>
              <a:t>Cyber Security Threats</a:t>
            </a:r>
          </a:p>
          <a:p>
            <a:pPr marL="573786" lvl="3" indent="-285750">
              <a:buFont typeface="Wingdings" pitchFamily="2" charset="2"/>
              <a:buChar char="v"/>
            </a:pPr>
            <a:r>
              <a:rPr lang="en-US" sz="1800" dirty="0"/>
              <a:t>Job </a:t>
            </a:r>
            <a:r>
              <a:rPr lang="en-US" sz="1800" dirty="0" smtClean="0"/>
              <a:t>Displacement</a:t>
            </a:r>
          </a:p>
          <a:p>
            <a:pPr marL="573786" lvl="3" indent="-285750">
              <a:buFont typeface="Wingdings" pitchFamily="2" charset="2"/>
              <a:buChar char="v"/>
            </a:pPr>
            <a:r>
              <a:rPr lang="en-US" sz="1800" dirty="0"/>
              <a:t>Social </a:t>
            </a:r>
            <a:r>
              <a:rPr lang="en-US" sz="1800" dirty="0" smtClean="0"/>
              <a:t>Isolation</a:t>
            </a:r>
          </a:p>
          <a:p>
            <a:pPr marL="573786" lvl="3" indent="-285750">
              <a:buFont typeface="Wingdings" pitchFamily="2" charset="2"/>
              <a:buChar char="v"/>
            </a:pPr>
            <a:r>
              <a:rPr lang="en-US" sz="1800" dirty="0"/>
              <a:t>Environmental </a:t>
            </a:r>
            <a:r>
              <a:rPr lang="en-US" sz="1800" dirty="0" smtClean="0"/>
              <a:t>Impact</a:t>
            </a:r>
          </a:p>
          <a:p>
            <a:pPr marL="573786" lvl="3" indent="-285750">
              <a:buFont typeface="Wingdings" pitchFamily="2" charset="2"/>
              <a:buChar char="v"/>
            </a:pPr>
            <a:r>
              <a:rPr lang="en-US" sz="1800" dirty="0"/>
              <a:t>Health </a:t>
            </a:r>
            <a:r>
              <a:rPr lang="en-US" sz="1800" dirty="0" smtClean="0"/>
              <a:t>Issues</a:t>
            </a:r>
          </a:p>
          <a:p>
            <a:pPr marL="573786" lvl="3" indent="-285750">
              <a:buFont typeface="Wingdings" pitchFamily="2" charset="2"/>
              <a:buChar char="v"/>
            </a:pPr>
            <a:r>
              <a:rPr lang="en-US" sz="1800" dirty="0"/>
              <a:t>Digital Divide</a:t>
            </a:r>
            <a:endParaRPr lang="en-US" sz="1800" i="0" u="none" strike="noStrike" baseline="0" dirty="0" smtClean="0">
              <a:solidFill>
                <a:srgbClr val="4F81BD"/>
              </a:solidFill>
              <a:latin typeface="Segoe UI"/>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5257800"/>
            <a:ext cx="1168096" cy="15240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029200"/>
            <a:ext cx="7467600" cy="1828800"/>
          </a:xfrm>
          <a:prstGeom prst="rect">
            <a:avLst/>
          </a:prstGeom>
          <a:ln>
            <a:noFill/>
          </a:ln>
          <a:effectLst>
            <a:softEdge rad="112500"/>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9335" y="1828800"/>
            <a:ext cx="2807665" cy="1752600"/>
          </a:xfrm>
          <a:prstGeom prst="rect">
            <a:avLst/>
          </a:prstGeom>
          <a:ln>
            <a:noFill/>
          </a:ln>
          <a:effectLst>
            <a:softEdge rad="112500"/>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0147" y="3777926"/>
            <a:ext cx="2606040" cy="1120140"/>
          </a:xfrm>
          <a:prstGeom prst="rect">
            <a:avLst/>
          </a:prstGeom>
        </p:spPr>
      </p:pic>
    </p:spTree>
    <p:extLst>
      <p:ext uri="{BB962C8B-B14F-4D97-AF65-F5344CB8AC3E}">
        <p14:creationId xmlns:p14="http://schemas.microsoft.com/office/powerpoint/2010/main" val="446158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US" sz="4400" b="1" i="0" u="none" strike="noStrike" baseline="0" dirty="0" smtClean="0">
                <a:solidFill>
                  <a:srgbClr val="FF0000"/>
                </a:solidFill>
                <a:latin typeface="Segoe UI"/>
              </a:rPr>
              <a:t>Conclusion</a:t>
            </a:r>
          </a:p>
        </p:txBody>
      </p:sp>
      <p:sp>
        <p:nvSpPr>
          <p:cNvPr id="3" name="Text Placeholder 2"/>
          <p:cNvSpPr>
            <a:spLocks noGrp="1"/>
          </p:cNvSpPr>
          <p:nvPr>
            <p:ph type="body" idx="1"/>
          </p:nvPr>
        </p:nvSpPr>
        <p:spPr>
          <a:xfrm>
            <a:off x="152400" y="1440547"/>
            <a:ext cx="7520940" cy="3579849"/>
          </a:xfrm>
        </p:spPr>
        <p:txBody>
          <a:bodyPr>
            <a:normAutofit/>
          </a:bodyPr>
          <a:lstStyle/>
          <a:p>
            <a:pPr lvl="0"/>
            <a:endParaRPr lang="en-US" sz="2400" dirty="0" smtClean="0">
              <a:solidFill>
                <a:schemeClr val="accent2">
                  <a:lumMod val="50000"/>
                </a:schemeClr>
              </a:solidFill>
              <a:latin typeface="Calibri" pitchFamily="34" charset="0"/>
              <a:ea typeface="Calibri" pitchFamily="34" charset="0"/>
              <a:cs typeface="Calibri" pitchFamily="34" charset="0"/>
            </a:endParaRPr>
          </a:p>
          <a:p>
            <a:pPr lvl="0"/>
            <a:r>
              <a:rPr lang="en-US" sz="2400" dirty="0" smtClean="0">
                <a:solidFill>
                  <a:schemeClr val="accent2">
                    <a:lumMod val="50000"/>
                  </a:schemeClr>
                </a:solidFill>
                <a:latin typeface="Calibri" pitchFamily="34" charset="0"/>
                <a:ea typeface="Calibri" pitchFamily="34" charset="0"/>
                <a:cs typeface="Calibri" pitchFamily="34" charset="0"/>
              </a:rPr>
              <a:t>In </a:t>
            </a:r>
            <a:r>
              <a:rPr lang="en-US" sz="2400" dirty="0">
                <a:solidFill>
                  <a:schemeClr val="accent2">
                    <a:lumMod val="50000"/>
                  </a:schemeClr>
                </a:solidFill>
                <a:latin typeface="Calibri" pitchFamily="34" charset="0"/>
                <a:ea typeface="Calibri" pitchFamily="34" charset="0"/>
                <a:cs typeface="Calibri" pitchFamily="34" charset="0"/>
              </a:rPr>
              <a:t>conclusion, </a:t>
            </a:r>
            <a:r>
              <a:rPr lang="en-US" sz="2400" dirty="0" smtClean="0">
                <a:solidFill>
                  <a:schemeClr val="accent2">
                    <a:lumMod val="50000"/>
                  </a:schemeClr>
                </a:solidFill>
                <a:latin typeface="Calibri" pitchFamily="34" charset="0"/>
                <a:ea typeface="Calibri" pitchFamily="34" charset="0"/>
                <a:cs typeface="Calibri" pitchFamily="34" charset="0"/>
              </a:rPr>
              <a:t>we can say that technology is much needed for our daily activities which we can’t ignore.  So, we need to go on and on to make safe uses of technologies as well.</a:t>
            </a:r>
            <a:endParaRPr lang="en-US" sz="2400" i="0" u="none" strike="noStrike" baseline="0" dirty="0" smtClean="0">
              <a:solidFill>
                <a:schemeClr val="accent2">
                  <a:lumMod val="50000"/>
                </a:schemeClr>
              </a:solidFill>
              <a:latin typeface="Calibri" pitchFamily="34" charset="0"/>
              <a:ea typeface="Calibri" pitchFamily="34" charset="0"/>
              <a:cs typeface="Calibri"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1" y="304800"/>
            <a:ext cx="934478" cy="1219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91000"/>
            <a:ext cx="9144000" cy="2667000"/>
          </a:xfrm>
          <a:prstGeom prst="rect">
            <a:avLst/>
          </a:prstGeom>
        </p:spPr>
      </p:pic>
    </p:spTree>
    <p:extLst>
      <p:ext uri="{BB962C8B-B14F-4D97-AF65-F5344CB8AC3E}">
        <p14:creationId xmlns:p14="http://schemas.microsoft.com/office/powerpoint/2010/main" val="9364751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609600"/>
            <a:ext cx="1752600" cy="304800"/>
          </a:xfrm>
        </p:spPr>
        <p:txBody>
          <a:bodyPr/>
          <a:lstStyle/>
          <a:p>
            <a:pPr marR="0" rtl="0"/>
            <a:r>
              <a:rPr lang="en-US" b="1" dirty="0">
                <a:solidFill>
                  <a:srgbClr val="365F91"/>
                </a:solidFill>
                <a:latin typeface="Segoe UI"/>
              </a:rPr>
              <a:t>.</a:t>
            </a:r>
            <a:endParaRPr lang="en-US" b="1" i="0" u="none" strike="noStrike" baseline="0" dirty="0" smtClean="0">
              <a:solidFill>
                <a:srgbClr val="365F91"/>
              </a:solidFill>
              <a:latin typeface="Segoe UI"/>
            </a:endParaRPr>
          </a:p>
        </p:txBody>
      </p:sp>
      <p:sp>
        <p:nvSpPr>
          <p:cNvPr id="3" name="Text Placeholder 2"/>
          <p:cNvSpPr>
            <a:spLocks noGrp="1"/>
          </p:cNvSpPr>
          <p:nvPr>
            <p:ph type="body" idx="1"/>
          </p:nvPr>
        </p:nvSpPr>
        <p:spPr>
          <a:xfrm>
            <a:off x="304800" y="4038600"/>
            <a:ext cx="5181600" cy="838200"/>
          </a:xfrm>
        </p:spPr>
        <p:txBody>
          <a:bodyPr>
            <a:noAutofit/>
          </a:bodyPr>
          <a:lstStyle/>
          <a:p>
            <a:pPr marR="0" lvl="0" rtl="0"/>
            <a:r>
              <a:rPr lang="en-US" sz="4400" b="1" i="0" u="none" strike="noStrike" baseline="0" dirty="0" smtClean="0">
                <a:solidFill>
                  <a:srgbClr val="4F81BD"/>
                </a:solidFill>
                <a:latin typeface="Stencil" pitchFamily="82" charset="0"/>
              </a:rPr>
              <a:t>  </a:t>
            </a:r>
            <a:r>
              <a:rPr lang="en-US" sz="2400" dirty="0" smtClean="0">
                <a:solidFill>
                  <a:srgbClr val="FF0000"/>
                </a:solidFill>
                <a:latin typeface="Stencil" pitchFamily="82" charset="0"/>
              </a:rPr>
              <a:t>Any Question or Comment</a:t>
            </a:r>
            <a:r>
              <a:rPr lang="en-US" sz="4800" dirty="0" smtClean="0">
                <a:solidFill>
                  <a:srgbClr val="FF0000"/>
                </a:solidFill>
                <a:latin typeface="Stencil" pitchFamily="82" charset="0"/>
              </a:rPr>
              <a:t>?</a:t>
            </a:r>
            <a:endParaRPr lang="en-US" sz="4400" b="1" i="0" u="none" strike="noStrike" baseline="0" dirty="0" smtClean="0">
              <a:solidFill>
                <a:srgbClr val="FF0000"/>
              </a:solidFill>
              <a:latin typeface="Stencil" pitchFamily="82"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00"/>
            <a:ext cx="9144000" cy="3505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033" y="4177003"/>
            <a:ext cx="1752600" cy="228659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4200" y="5320301"/>
            <a:ext cx="914400" cy="11927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0200" y="5320302"/>
            <a:ext cx="914400" cy="119275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8800" y="5320301"/>
            <a:ext cx="914400" cy="11927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67200" y="5331186"/>
            <a:ext cx="914400" cy="11804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086" y="5266432"/>
            <a:ext cx="1066800" cy="130992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413176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R="0" rtl="0"/>
            <a:r>
              <a:rPr lang="en-US" sz="4000" b="1" i="0" u="none" strike="noStrike" baseline="0" dirty="0" smtClean="0">
                <a:solidFill>
                  <a:srgbClr val="FF0000"/>
                </a:solidFill>
                <a:latin typeface="Segoe UI"/>
              </a:rPr>
              <a:t>Introduction</a:t>
            </a:r>
          </a:p>
        </p:txBody>
      </p:sp>
      <p:sp>
        <p:nvSpPr>
          <p:cNvPr id="3" name="Text Placeholder 2"/>
          <p:cNvSpPr>
            <a:spLocks noGrp="1"/>
          </p:cNvSpPr>
          <p:nvPr>
            <p:ph type="body" idx="1"/>
          </p:nvPr>
        </p:nvSpPr>
        <p:spPr>
          <a:xfrm>
            <a:off x="822960" y="1100628"/>
            <a:ext cx="5196840" cy="3852372"/>
          </a:xfrm>
        </p:spPr>
        <p:txBody>
          <a:bodyPr>
            <a:noAutofit/>
          </a:bodyPr>
          <a:lstStyle/>
          <a:p>
            <a:pPr lvl="0"/>
            <a:r>
              <a:rPr lang="en-US" sz="2400" dirty="0">
                <a:solidFill>
                  <a:schemeClr val="accent2">
                    <a:lumMod val="50000"/>
                  </a:schemeClr>
                </a:solidFill>
                <a:latin typeface="Calibri" pitchFamily="34" charset="0"/>
                <a:ea typeface="Calibri" pitchFamily="34" charset="0"/>
                <a:cs typeface="Calibri" pitchFamily="34" charset="0"/>
              </a:rPr>
              <a:t>Welcome, everyone! </a:t>
            </a:r>
            <a:endParaRPr lang="en-US" sz="2400" dirty="0" smtClean="0">
              <a:solidFill>
                <a:schemeClr val="accent2">
                  <a:lumMod val="50000"/>
                </a:schemeClr>
              </a:solidFill>
              <a:latin typeface="Calibri" pitchFamily="34" charset="0"/>
              <a:ea typeface="Calibri" pitchFamily="34" charset="0"/>
              <a:cs typeface="Calibri" pitchFamily="34" charset="0"/>
            </a:endParaRPr>
          </a:p>
          <a:p>
            <a:pPr lvl="0"/>
            <a:r>
              <a:rPr lang="en-US" sz="2400" dirty="0" smtClean="0">
                <a:solidFill>
                  <a:schemeClr val="accent2">
                    <a:lumMod val="50000"/>
                  </a:schemeClr>
                </a:solidFill>
                <a:latin typeface="Calibri" pitchFamily="34" charset="0"/>
                <a:ea typeface="Calibri" pitchFamily="34" charset="0"/>
                <a:cs typeface="Calibri" pitchFamily="34" charset="0"/>
              </a:rPr>
              <a:t>Today</a:t>
            </a:r>
            <a:r>
              <a:rPr lang="en-US" sz="2400" dirty="0">
                <a:solidFill>
                  <a:schemeClr val="accent2">
                    <a:lumMod val="50000"/>
                  </a:schemeClr>
                </a:solidFill>
                <a:latin typeface="Calibri" pitchFamily="34" charset="0"/>
                <a:ea typeface="Calibri" pitchFamily="34" charset="0"/>
                <a:cs typeface="Calibri" pitchFamily="34" charset="0"/>
              </a:rPr>
              <a:t>, we </a:t>
            </a:r>
            <a:r>
              <a:rPr lang="en-US" sz="2400" dirty="0" smtClean="0">
                <a:solidFill>
                  <a:schemeClr val="accent2">
                    <a:lumMod val="50000"/>
                  </a:schemeClr>
                </a:solidFill>
                <a:latin typeface="Calibri" pitchFamily="34" charset="0"/>
                <a:ea typeface="Calibri" pitchFamily="34" charset="0"/>
                <a:cs typeface="Calibri" pitchFamily="34" charset="0"/>
              </a:rPr>
              <a:t>live in </a:t>
            </a:r>
            <a:r>
              <a:rPr lang="en-US" sz="2400" dirty="0">
                <a:solidFill>
                  <a:schemeClr val="accent2">
                    <a:lumMod val="50000"/>
                  </a:schemeClr>
                </a:solidFill>
                <a:latin typeface="Calibri" pitchFamily="34" charset="0"/>
                <a:ea typeface="Calibri" pitchFamily="34" charset="0"/>
                <a:cs typeface="Calibri" pitchFamily="34" charset="0"/>
              </a:rPr>
              <a:t>the dynamic world of </a:t>
            </a:r>
            <a:r>
              <a:rPr lang="en-US" sz="2400" dirty="0" smtClean="0">
                <a:solidFill>
                  <a:schemeClr val="accent2">
                    <a:lumMod val="50000"/>
                  </a:schemeClr>
                </a:solidFill>
                <a:latin typeface="Calibri" pitchFamily="34" charset="0"/>
                <a:ea typeface="Calibri" pitchFamily="34" charset="0"/>
                <a:cs typeface="Calibri" pitchFamily="34" charset="0"/>
              </a:rPr>
              <a:t>technology, an era where innovation knows </a:t>
            </a:r>
            <a:r>
              <a:rPr lang="en-US" sz="2400" dirty="0">
                <a:solidFill>
                  <a:schemeClr val="accent2">
                    <a:lumMod val="50000"/>
                  </a:schemeClr>
                </a:solidFill>
                <a:latin typeface="Calibri" pitchFamily="34" charset="0"/>
                <a:ea typeface="Calibri" pitchFamily="34" charset="0"/>
                <a:cs typeface="Calibri" pitchFamily="34" charset="0"/>
              </a:rPr>
              <a:t>no bounds. </a:t>
            </a:r>
            <a:endParaRPr lang="en-US" sz="2400" dirty="0" smtClean="0">
              <a:solidFill>
                <a:schemeClr val="accent2">
                  <a:lumMod val="50000"/>
                </a:schemeClr>
              </a:solidFill>
              <a:latin typeface="Calibri" pitchFamily="34" charset="0"/>
              <a:ea typeface="Calibri" pitchFamily="34" charset="0"/>
              <a:cs typeface="Calibri" pitchFamily="34" charset="0"/>
            </a:endParaRPr>
          </a:p>
          <a:p>
            <a:pPr lvl="0"/>
            <a:r>
              <a:rPr lang="en-US" sz="2400" dirty="0" smtClean="0">
                <a:solidFill>
                  <a:schemeClr val="accent2">
                    <a:lumMod val="50000"/>
                  </a:schemeClr>
                </a:solidFill>
                <a:latin typeface="Calibri" pitchFamily="34" charset="0"/>
                <a:ea typeface="Calibri" pitchFamily="34" charset="0"/>
                <a:cs typeface="Calibri" pitchFamily="34" charset="0"/>
              </a:rPr>
              <a:t>As </a:t>
            </a:r>
            <a:r>
              <a:rPr lang="en-US" sz="2400" dirty="0">
                <a:solidFill>
                  <a:schemeClr val="accent2">
                    <a:lumMod val="50000"/>
                  </a:schemeClr>
                </a:solidFill>
                <a:latin typeface="Calibri" pitchFamily="34" charset="0"/>
                <a:ea typeface="Calibri" pitchFamily="34" charset="0"/>
                <a:cs typeface="Calibri" pitchFamily="34" charset="0"/>
              </a:rPr>
              <a:t>we navigate through this presentation, we'll explore the ever-evolving landscape of </a:t>
            </a:r>
            <a:r>
              <a:rPr lang="en-US" sz="2400" dirty="0" smtClean="0">
                <a:solidFill>
                  <a:schemeClr val="accent2">
                    <a:lumMod val="50000"/>
                  </a:schemeClr>
                </a:solidFill>
                <a:latin typeface="Calibri" pitchFamily="34" charset="0"/>
                <a:ea typeface="Calibri" pitchFamily="34" charset="0"/>
                <a:cs typeface="Calibri" pitchFamily="34" charset="0"/>
              </a:rPr>
              <a:t>technology.</a:t>
            </a:r>
            <a:endParaRPr lang="en-US" sz="2400" i="0" u="none" strike="noStrike" baseline="0" dirty="0" smtClean="0">
              <a:solidFill>
                <a:schemeClr val="accent2">
                  <a:lumMod val="50000"/>
                </a:schemeClr>
              </a:solidFill>
              <a:latin typeface="Calibri" pitchFamily="34" charset="0"/>
              <a:ea typeface="Calibri" pitchFamily="34" charset="0"/>
              <a:cs typeface="Calibri"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2032" y="5334000"/>
            <a:ext cx="918068" cy="119779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
            <a:ext cx="3116864" cy="4724809"/>
          </a:xfrm>
          <a:prstGeom prst="rect">
            <a:avLst/>
          </a:prstGeom>
        </p:spPr>
      </p:pic>
    </p:spTree>
    <p:extLst>
      <p:ext uri="{BB962C8B-B14F-4D97-AF65-F5344CB8AC3E}">
        <p14:creationId xmlns:p14="http://schemas.microsoft.com/office/powerpoint/2010/main" val="3378987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R="0" rtl="0"/>
            <a:r>
              <a:rPr lang="en-US" sz="5300" b="1" i="0" u="none" strike="noStrike" baseline="0" dirty="0" smtClean="0">
                <a:solidFill>
                  <a:srgbClr val="FF0000"/>
                </a:solidFill>
                <a:latin typeface="Segoe UI"/>
              </a:rPr>
              <a:t>Goals</a:t>
            </a:r>
            <a:r>
              <a:rPr lang="en-US" b="1" i="0" u="none" strike="noStrike" baseline="0" dirty="0" smtClean="0">
                <a:solidFill>
                  <a:srgbClr val="FF0000"/>
                </a:solidFill>
                <a:latin typeface="Segoe UI"/>
              </a:rPr>
              <a:t> of technology</a:t>
            </a:r>
          </a:p>
        </p:txBody>
      </p:sp>
      <p:sp>
        <p:nvSpPr>
          <p:cNvPr id="3" name="Text Placeholder 2"/>
          <p:cNvSpPr>
            <a:spLocks noGrp="1"/>
          </p:cNvSpPr>
          <p:nvPr>
            <p:ph type="body" idx="1"/>
          </p:nvPr>
        </p:nvSpPr>
        <p:spPr/>
        <p:txBody>
          <a:bodyPr>
            <a:normAutofit fontScale="92500" lnSpcReduction="10000"/>
          </a:bodyPr>
          <a:lstStyle/>
          <a:p>
            <a:pPr marR="0" lvl="0" rtl="0">
              <a:lnSpc>
                <a:spcPct val="110000"/>
              </a:lnSpc>
            </a:pPr>
            <a:r>
              <a:rPr lang="en-US" sz="2200" i="1" dirty="0" smtClean="0">
                <a:solidFill>
                  <a:schemeClr val="accent2"/>
                </a:solidFill>
                <a:latin typeface="Segoe UI"/>
              </a:rPr>
              <a:t>Technology makes our life easier. But it should go on to long. In a short time of modern eta, it has changes our life in many points. Such as :</a:t>
            </a:r>
          </a:p>
          <a:p>
            <a:pPr marR="0" lvl="0" rtl="0">
              <a:lnSpc>
                <a:spcPct val="110000"/>
              </a:lnSpc>
            </a:pPr>
            <a:endParaRPr lang="en-US" sz="2000" i="1" dirty="0" smtClean="0">
              <a:solidFill>
                <a:schemeClr val="accent2"/>
              </a:solidFill>
              <a:latin typeface="Segoe UI"/>
            </a:endParaRPr>
          </a:p>
          <a:p>
            <a:pPr lvl="2">
              <a:lnSpc>
                <a:spcPct val="110000"/>
              </a:lnSpc>
              <a:buFont typeface="Wingdings" pitchFamily="2" charset="2"/>
              <a:buChar char="v"/>
            </a:pPr>
            <a:r>
              <a:rPr lang="en-US" sz="1700" b="1" i="0" u="none" strike="noStrike" dirty="0" smtClean="0">
                <a:latin typeface="Segoe UI"/>
              </a:rPr>
              <a:t> Global Connectivity</a:t>
            </a:r>
          </a:p>
          <a:p>
            <a:pPr lvl="2">
              <a:buFont typeface="Wingdings" pitchFamily="2" charset="2"/>
              <a:buChar char="v"/>
            </a:pPr>
            <a:r>
              <a:rPr lang="en-US" sz="1700" b="1" dirty="0" smtClean="0">
                <a:latin typeface="Segoe UI"/>
              </a:rPr>
              <a:t> Information access and Sharing</a:t>
            </a:r>
          </a:p>
          <a:p>
            <a:pPr lvl="2">
              <a:buFont typeface="Wingdings" pitchFamily="2" charset="2"/>
              <a:buChar char="v"/>
            </a:pPr>
            <a:r>
              <a:rPr lang="en-US" sz="1700" b="1" i="0" u="none" strike="noStrike" baseline="0" dirty="0" smtClean="0">
                <a:latin typeface="Segoe UI"/>
              </a:rPr>
              <a:t> Data</a:t>
            </a:r>
            <a:r>
              <a:rPr lang="en-US" sz="1700" b="1" i="0" u="none" strike="noStrike" dirty="0" smtClean="0">
                <a:latin typeface="Segoe UI"/>
              </a:rPr>
              <a:t> Management and Analysis</a:t>
            </a:r>
          </a:p>
          <a:p>
            <a:pPr lvl="2">
              <a:buFont typeface="Wingdings" pitchFamily="2" charset="2"/>
              <a:buChar char="v"/>
            </a:pPr>
            <a:r>
              <a:rPr lang="en-US" sz="1700" b="1" baseline="0" dirty="0" smtClean="0">
                <a:latin typeface="Segoe UI"/>
              </a:rPr>
              <a:t> Education</a:t>
            </a:r>
            <a:r>
              <a:rPr lang="en-US" sz="1700" b="1" dirty="0" smtClean="0">
                <a:latin typeface="Segoe UI"/>
              </a:rPr>
              <a:t> and Skill Development</a:t>
            </a:r>
          </a:p>
          <a:p>
            <a:pPr lvl="2">
              <a:buFont typeface="Wingdings" pitchFamily="2" charset="2"/>
              <a:buChar char="v"/>
            </a:pPr>
            <a:r>
              <a:rPr lang="en-US" sz="1700" b="1" i="0" u="none" strike="noStrike" baseline="0" dirty="0" smtClean="0">
                <a:latin typeface="Segoe UI"/>
              </a:rPr>
              <a:t> Security and Privacy</a:t>
            </a:r>
          </a:p>
          <a:p>
            <a:pPr lvl="2">
              <a:buFont typeface="Wingdings" pitchFamily="2" charset="2"/>
              <a:buChar char="v"/>
            </a:pPr>
            <a:r>
              <a:rPr lang="en-US" sz="1700" b="1" dirty="0" smtClean="0">
                <a:latin typeface="Segoe UI"/>
              </a:rPr>
              <a:t> Health and Well being</a:t>
            </a:r>
          </a:p>
          <a:p>
            <a:pPr lvl="2">
              <a:buFont typeface="Wingdings" pitchFamily="2" charset="2"/>
              <a:buChar char="v"/>
            </a:pPr>
            <a:r>
              <a:rPr lang="en-US" sz="1700" b="1" dirty="0" smtClean="0">
                <a:latin typeface="Segoe UI"/>
              </a:rPr>
              <a:t> Economic Growth and Job Creation</a:t>
            </a:r>
          </a:p>
          <a:p>
            <a:pPr lvl="2">
              <a:buFont typeface="Wingdings" pitchFamily="2" charset="2"/>
              <a:buChar char="v"/>
            </a:pPr>
            <a:r>
              <a:rPr lang="en-US" sz="1700" b="1" i="0" u="none" strike="noStrike" baseline="0" dirty="0" smtClean="0">
                <a:latin typeface="Segoe UI"/>
              </a:rPr>
              <a:t> Entertainment</a:t>
            </a:r>
            <a:r>
              <a:rPr lang="en-US" sz="1700" b="1" i="0" u="none" strike="noStrike" dirty="0" smtClean="0">
                <a:latin typeface="Segoe UI"/>
              </a:rPr>
              <a:t> and Recreation</a:t>
            </a:r>
            <a:endParaRPr lang="en-US" sz="1700" b="1" i="0" u="none" strike="noStrike" baseline="0" dirty="0" smtClean="0">
              <a:latin typeface="Segoe UI"/>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5257800"/>
            <a:ext cx="1066800" cy="13918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8860" y="1828800"/>
            <a:ext cx="3258340" cy="2514600"/>
          </a:xfrm>
          <a:prstGeom prst="rect">
            <a:avLst/>
          </a:prstGeom>
        </p:spPr>
      </p:pic>
    </p:spTree>
    <p:extLst>
      <p:ext uri="{BB962C8B-B14F-4D97-AF65-F5344CB8AC3E}">
        <p14:creationId xmlns:p14="http://schemas.microsoft.com/office/powerpoint/2010/main" val="18766493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7391400" cy="548640"/>
          </a:xfrm>
        </p:spPr>
        <p:txBody>
          <a:bodyPr>
            <a:noAutofit/>
          </a:bodyPr>
          <a:lstStyle/>
          <a:p>
            <a:pPr marR="0" rtl="0"/>
            <a:r>
              <a:rPr lang="en-US" sz="3600" b="1" i="0" u="none" strike="noStrike" baseline="0" dirty="0" smtClean="0">
                <a:solidFill>
                  <a:srgbClr val="FF0000"/>
                </a:solidFill>
                <a:latin typeface="Segoe UI"/>
              </a:rPr>
              <a:t>Objectives &amp;</a:t>
            </a:r>
            <a:r>
              <a:rPr lang="en-US" sz="3600" b="1" i="0" u="none" strike="noStrike" dirty="0" smtClean="0">
                <a:solidFill>
                  <a:srgbClr val="FF0000"/>
                </a:solidFill>
                <a:latin typeface="Segoe UI"/>
              </a:rPr>
              <a:t> description</a:t>
            </a:r>
            <a:endParaRPr lang="en-US" sz="3600" b="1" i="0" u="none" strike="noStrike" baseline="0" dirty="0" smtClean="0">
              <a:solidFill>
                <a:srgbClr val="FF0000"/>
              </a:solidFill>
              <a:latin typeface="Segoe UI"/>
            </a:endParaRPr>
          </a:p>
        </p:txBody>
      </p:sp>
      <p:sp>
        <p:nvSpPr>
          <p:cNvPr id="3" name="Text Placeholder 2"/>
          <p:cNvSpPr>
            <a:spLocks noGrp="1"/>
          </p:cNvSpPr>
          <p:nvPr>
            <p:ph type="body" idx="1"/>
          </p:nvPr>
        </p:nvSpPr>
        <p:spPr>
          <a:xfrm>
            <a:off x="381000" y="1371600"/>
            <a:ext cx="5715000" cy="3810612"/>
          </a:xfrm>
        </p:spPr>
        <p:txBody>
          <a:bodyPr>
            <a:normAutofit/>
          </a:bodyPr>
          <a:lstStyle/>
          <a:p>
            <a:pPr marR="0" lvl="0" rtl="0">
              <a:buFont typeface="Wingdings" pitchFamily="2" charset="2"/>
              <a:buChar char="v"/>
            </a:pPr>
            <a:r>
              <a:rPr lang="en-US" sz="2800" b="1" i="0" u="none" strike="noStrike" baseline="0" dirty="0" smtClean="0">
                <a:solidFill>
                  <a:schemeClr val="accent2"/>
                </a:solidFill>
                <a:latin typeface="Segoe UI"/>
              </a:rPr>
              <a:t>Internet of Things :</a:t>
            </a:r>
          </a:p>
          <a:p>
            <a:pPr lvl="0"/>
            <a:r>
              <a:rPr lang="en-US" b="0" dirty="0">
                <a:latin typeface="Segoe UI" pitchFamily="34" charset="0"/>
                <a:ea typeface="Cambria" pitchFamily="18" charset="0"/>
                <a:cs typeface="Segoe UI" pitchFamily="34" charset="0"/>
              </a:rPr>
              <a:t>The Internet is a global network of interconnected computers, enabling the exchange of information, communication, and access to a vast array of online resources. </a:t>
            </a:r>
            <a:r>
              <a:rPr lang="en-US" b="0" dirty="0" smtClean="0">
                <a:latin typeface="Segoe UI" pitchFamily="34" charset="0"/>
                <a:ea typeface="Cambria" pitchFamily="18" charset="0"/>
                <a:cs typeface="Segoe UI" pitchFamily="34" charset="0"/>
              </a:rPr>
              <a:t>It serves as a infrastructure that includes modern communication, commerce, and knowledge sharing.</a:t>
            </a:r>
          </a:p>
          <a:p>
            <a:pPr lvl="0"/>
            <a:r>
              <a:rPr lang="en-US" sz="1800" b="0" dirty="0" smtClean="0">
                <a:solidFill>
                  <a:srgbClr val="FF0000"/>
                </a:solidFill>
                <a:latin typeface="Segoe UI" pitchFamily="34" charset="0"/>
                <a:cs typeface="Segoe UI" pitchFamily="34" charset="0"/>
              </a:rPr>
              <a:t>It has many sectors of uses, such as –</a:t>
            </a:r>
          </a:p>
          <a:p>
            <a:pPr marL="0" lvl="0" indent="0"/>
            <a:r>
              <a:rPr lang="en-US" dirty="0" smtClean="0">
                <a:latin typeface="Segoe UI" pitchFamily="34" charset="0"/>
                <a:cs typeface="Segoe UI" pitchFamily="34" charset="0"/>
              </a:rPr>
              <a:t>Social </a:t>
            </a:r>
            <a:r>
              <a:rPr lang="en-US" dirty="0">
                <a:latin typeface="Segoe UI" pitchFamily="34" charset="0"/>
                <a:cs typeface="Segoe UI" pitchFamily="34" charset="0"/>
              </a:rPr>
              <a:t>Media : </a:t>
            </a:r>
            <a:r>
              <a:rPr lang="en-US" b="0" dirty="0">
                <a:latin typeface="Segoe UI" pitchFamily="34" charset="0"/>
                <a:cs typeface="Segoe UI" pitchFamily="34" charset="0"/>
              </a:rPr>
              <a:t>S</a:t>
            </a:r>
            <a:r>
              <a:rPr lang="en-US" b="0" dirty="0" smtClean="0">
                <a:latin typeface="Segoe UI" pitchFamily="34" charset="0"/>
                <a:cs typeface="Segoe UI" pitchFamily="34" charset="0"/>
              </a:rPr>
              <a:t>ocial </a:t>
            </a:r>
            <a:r>
              <a:rPr lang="en-US" b="0" dirty="0">
                <a:latin typeface="Segoe UI" pitchFamily="34" charset="0"/>
                <a:cs typeface="Segoe UI" pitchFamily="34" charset="0"/>
              </a:rPr>
              <a:t>media is internet-based and gives users quick </a:t>
            </a:r>
            <a:r>
              <a:rPr lang="en-US" b="0" dirty="0" smtClean="0">
                <a:latin typeface="Segoe UI" pitchFamily="34" charset="0"/>
                <a:cs typeface="Segoe UI" pitchFamily="34" charset="0"/>
              </a:rPr>
              <a:t>electronic communication</a:t>
            </a:r>
            <a:r>
              <a:rPr lang="en-US" b="0" dirty="0">
                <a:latin typeface="Segoe UI" pitchFamily="34" charset="0"/>
                <a:cs typeface="Segoe UI" pitchFamily="34" charset="0"/>
              </a:rPr>
              <a:t> of </a:t>
            </a:r>
            <a:r>
              <a:rPr lang="en-US" b="0" dirty="0" smtClean="0">
                <a:latin typeface="Segoe UI" pitchFamily="34" charset="0"/>
                <a:cs typeface="Segoe UI" pitchFamily="34" charset="0"/>
              </a:rPr>
              <a:t>contents. It is also related with Information Technology that bring people closer together in various acts.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29200"/>
            <a:ext cx="9144000" cy="2286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599" y="3505200"/>
            <a:ext cx="968440" cy="1195352"/>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2178" y="990600"/>
            <a:ext cx="1499283" cy="2026298"/>
          </a:xfrm>
          <a:prstGeom prst="rect">
            <a:avLst/>
          </a:prstGeom>
        </p:spPr>
      </p:pic>
    </p:spTree>
    <p:extLst>
      <p:ext uri="{BB962C8B-B14F-4D97-AF65-F5344CB8AC3E}">
        <p14:creationId xmlns:p14="http://schemas.microsoft.com/office/powerpoint/2010/main" val="20382656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a:off x="152397" y="304800"/>
            <a:ext cx="6248401" cy="685800"/>
          </a:xfrm>
        </p:spPr>
        <p:txBody>
          <a:bodyPr>
            <a:noAutofit/>
          </a:bodyPr>
          <a:lstStyle/>
          <a:p>
            <a:r>
              <a:rPr lang="en-US" sz="3200" b="1" i="0" u="none" strike="noStrike" baseline="0" dirty="0" smtClean="0">
                <a:solidFill>
                  <a:schemeClr val="bg1"/>
                </a:solidFill>
                <a:latin typeface="Segoe UI"/>
              </a:rPr>
              <a:t>.</a:t>
            </a:r>
          </a:p>
        </p:txBody>
      </p:sp>
      <p:sp>
        <p:nvSpPr>
          <p:cNvPr id="3" name="Text Placeholder 2"/>
          <p:cNvSpPr>
            <a:spLocks noGrp="1"/>
          </p:cNvSpPr>
          <p:nvPr>
            <p:ph type="body" idx="1"/>
          </p:nvPr>
        </p:nvSpPr>
        <p:spPr>
          <a:xfrm>
            <a:off x="533400" y="1143000"/>
            <a:ext cx="5715000" cy="3579849"/>
          </a:xfrm>
        </p:spPr>
        <p:txBody>
          <a:bodyPr/>
          <a:lstStyle/>
          <a:p>
            <a:pPr lvl="0">
              <a:buFont typeface="Wingdings" pitchFamily="2" charset="2"/>
              <a:buChar char="v"/>
            </a:pPr>
            <a:r>
              <a:rPr lang="en-US" sz="2800" dirty="0" smtClean="0">
                <a:solidFill>
                  <a:schemeClr val="accent2"/>
                </a:solidFill>
                <a:latin typeface="Segoe UI"/>
              </a:rPr>
              <a:t>Computers :</a:t>
            </a:r>
          </a:p>
          <a:p>
            <a:r>
              <a:rPr lang="en-US" sz="1800" b="0" dirty="0" smtClean="0"/>
              <a:t>A </a:t>
            </a:r>
            <a:r>
              <a:rPr lang="en-US" sz="1800" b="0" dirty="0"/>
              <a:t>computer is an electronic device that manipulates </a:t>
            </a:r>
            <a:r>
              <a:rPr lang="en-US" sz="1800" b="0" dirty="0" smtClean="0"/>
              <a:t>information, or </a:t>
            </a:r>
            <a:r>
              <a:rPr lang="en-US" sz="1800" b="0" dirty="0"/>
              <a:t>data. It has the ability to store, retrieve and process data.</a:t>
            </a:r>
          </a:p>
          <a:p>
            <a:r>
              <a:rPr lang="en-US" sz="1800" b="0" dirty="0">
                <a:solidFill>
                  <a:srgbClr val="FF0000"/>
                </a:solidFill>
              </a:rPr>
              <a:t>Types of Computers </a:t>
            </a:r>
            <a:r>
              <a:rPr lang="en-US" sz="1800" b="0" dirty="0" smtClean="0">
                <a:solidFill>
                  <a:srgbClr val="FF0000"/>
                </a:solidFill>
              </a:rPr>
              <a:t>–</a:t>
            </a:r>
            <a:endParaRPr lang="en-US" sz="1800" b="0" dirty="0">
              <a:solidFill>
                <a:srgbClr val="FF0000"/>
              </a:solidFill>
            </a:endParaRPr>
          </a:p>
          <a:p>
            <a:pPr lvl="0">
              <a:buFont typeface="Courier New" pitchFamily="49" charset="0"/>
              <a:buChar char="o"/>
            </a:pPr>
            <a:r>
              <a:rPr lang="en-US" dirty="0">
                <a:latin typeface="Calibri" pitchFamily="34" charset="0"/>
                <a:ea typeface="Calibri" pitchFamily="34" charset="0"/>
                <a:cs typeface="Calibri" pitchFamily="34" charset="0"/>
              </a:rPr>
              <a:t>Mainframe Computer</a:t>
            </a:r>
          </a:p>
          <a:p>
            <a:pPr lvl="0">
              <a:buFont typeface="Courier New" pitchFamily="49" charset="0"/>
              <a:buChar char="o"/>
            </a:pPr>
            <a:r>
              <a:rPr lang="en-US" dirty="0">
                <a:latin typeface="Calibri" pitchFamily="34" charset="0"/>
                <a:ea typeface="Calibri" pitchFamily="34" charset="0"/>
                <a:cs typeface="Calibri" pitchFamily="34" charset="0"/>
              </a:rPr>
              <a:t>Super Computer</a:t>
            </a:r>
          </a:p>
          <a:p>
            <a:pPr lvl="0">
              <a:buFont typeface="Courier New" pitchFamily="49" charset="0"/>
              <a:buChar char="o"/>
            </a:pPr>
            <a:r>
              <a:rPr lang="en-US" dirty="0">
                <a:latin typeface="Calibri" pitchFamily="34" charset="0"/>
                <a:ea typeface="Calibri" pitchFamily="34" charset="0"/>
                <a:cs typeface="Calibri" pitchFamily="34" charset="0"/>
              </a:rPr>
              <a:t>Desktop Computer</a:t>
            </a:r>
          </a:p>
          <a:p>
            <a:pPr lvl="0">
              <a:buFont typeface="Courier New" pitchFamily="49" charset="0"/>
              <a:buChar char="o"/>
            </a:pPr>
            <a:r>
              <a:rPr lang="en-US" dirty="0">
                <a:latin typeface="Calibri" pitchFamily="34" charset="0"/>
                <a:ea typeface="Calibri" pitchFamily="34" charset="0"/>
                <a:cs typeface="Calibri" pitchFamily="34" charset="0"/>
              </a:rPr>
              <a:t>Personal Computer</a:t>
            </a:r>
          </a:p>
          <a:p>
            <a:pPr marR="0" lvl="0" rtl="0"/>
            <a:endParaRPr lang="en-US" b="1" i="0" u="none" strike="noStrike" baseline="0" dirty="0" smtClean="0">
              <a:solidFill>
                <a:srgbClr val="4F81BD"/>
              </a:solidFill>
              <a:latin typeface="Segoe UI"/>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888" y="4599992"/>
            <a:ext cx="1343310" cy="17526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0" y="1076131"/>
            <a:ext cx="2438400" cy="16215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7000" y="2912706"/>
            <a:ext cx="2438400" cy="1447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33801" y="2912706"/>
            <a:ext cx="2360544" cy="1447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58696" y="4599992"/>
            <a:ext cx="2655377" cy="167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324730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latin typeface="Segoe UI"/>
              </a:rPr>
              <a:t>.</a:t>
            </a:r>
            <a:endParaRPr lang="en-US" b="1" i="0" u="none" strike="noStrike" baseline="0" dirty="0" smtClean="0">
              <a:solidFill>
                <a:schemeClr val="bg1"/>
              </a:solidFill>
              <a:latin typeface="Segoe UI"/>
            </a:endParaRPr>
          </a:p>
        </p:txBody>
      </p:sp>
      <p:sp>
        <p:nvSpPr>
          <p:cNvPr id="3" name="Text Placeholder 2"/>
          <p:cNvSpPr>
            <a:spLocks noGrp="1"/>
          </p:cNvSpPr>
          <p:nvPr>
            <p:ph type="body" idx="1"/>
          </p:nvPr>
        </p:nvSpPr>
        <p:spPr>
          <a:xfrm>
            <a:off x="822960" y="1100628"/>
            <a:ext cx="5349240" cy="3579849"/>
          </a:xfrm>
        </p:spPr>
        <p:txBody>
          <a:bodyPr>
            <a:normAutofit fontScale="92500" lnSpcReduction="10000"/>
          </a:bodyPr>
          <a:lstStyle/>
          <a:p>
            <a:pPr lvl="0">
              <a:buFont typeface="Wingdings" pitchFamily="2" charset="2"/>
              <a:buChar char="v"/>
            </a:pPr>
            <a:r>
              <a:rPr lang="en-US" sz="3000" dirty="0" smtClean="0">
                <a:solidFill>
                  <a:schemeClr val="accent2"/>
                </a:solidFill>
                <a:latin typeface="Segoe UI"/>
              </a:rPr>
              <a:t>Artificial Intelligence (AI) :</a:t>
            </a:r>
          </a:p>
          <a:p>
            <a:pPr marL="0" lvl="0" indent="0"/>
            <a:r>
              <a:rPr lang="en-US" sz="1800" b="0" dirty="0" smtClean="0">
                <a:latin typeface="Segoe UI"/>
              </a:rPr>
              <a:t>Artificial Intelligence is the simulation of human intelligence processes by machines, especially </a:t>
            </a:r>
            <a:r>
              <a:rPr lang="en-US" sz="1800" b="0" dirty="0" err="1" smtClean="0">
                <a:latin typeface="Segoe UI"/>
              </a:rPr>
              <a:t>ChatGPT</a:t>
            </a:r>
            <a:r>
              <a:rPr lang="en-US" sz="1800" b="0" dirty="0" smtClean="0">
                <a:latin typeface="Segoe UI"/>
              </a:rPr>
              <a:t> system. </a:t>
            </a:r>
          </a:p>
          <a:p>
            <a:pPr marL="0" lvl="0" indent="0"/>
            <a:r>
              <a:rPr lang="en-US" sz="1800" b="0" dirty="0" err="1" smtClean="0">
                <a:latin typeface="Segoe UI"/>
              </a:rPr>
              <a:t>ChatGPT</a:t>
            </a:r>
            <a:r>
              <a:rPr lang="en-US" sz="1800" b="0" dirty="0" smtClean="0">
                <a:latin typeface="Segoe UI"/>
              </a:rPr>
              <a:t> is a face-to-use AI System. Use it for engaging conversations, gain insights, automated tasks, and witness the future of AI.</a:t>
            </a:r>
          </a:p>
          <a:p>
            <a:pPr marL="0" lvl="0" indent="0"/>
            <a:endParaRPr lang="en-US" sz="1700" b="0" dirty="0" smtClean="0">
              <a:latin typeface="Segoe UI"/>
            </a:endParaRPr>
          </a:p>
          <a:p>
            <a:pPr marL="0" lvl="0" indent="0"/>
            <a:r>
              <a:rPr lang="en-US" sz="2000" b="0" dirty="0" smtClean="0">
                <a:solidFill>
                  <a:srgbClr val="FF0000"/>
                </a:solidFill>
                <a:latin typeface="Segoe UI"/>
              </a:rPr>
              <a:t>Here’s what to know about each –</a:t>
            </a:r>
          </a:p>
          <a:p>
            <a:pPr lvl="3">
              <a:buFont typeface="Wingdings" pitchFamily="2" charset="2"/>
              <a:buChar char="v"/>
            </a:pPr>
            <a:r>
              <a:rPr lang="en-US" sz="1800" b="0" dirty="0" smtClean="0">
                <a:latin typeface="Segoe UI"/>
              </a:rPr>
              <a:t> Artificial Narrow Intelligence</a:t>
            </a:r>
          </a:p>
          <a:p>
            <a:pPr lvl="3">
              <a:buFont typeface="Wingdings" pitchFamily="2" charset="2"/>
              <a:buChar char="v"/>
            </a:pPr>
            <a:r>
              <a:rPr lang="en-US" sz="1800" b="0" dirty="0" smtClean="0">
                <a:latin typeface="Segoe UI"/>
              </a:rPr>
              <a:t> Reactive Machines</a:t>
            </a:r>
          </a:p>
          <a:p>
            <a:pPr lvl="3">
              <a:buFont typeface="Wingdings" pitchFamily="2" charset="2"/>
              <a:buChar char="v"/>
            </a:pPr>
            <a:r>
              <a:rPr lang="en-US" sz="1800" b="0" dirty="0" smtClean="0">
                <a:latin typeface="Segoe UI"/>
              </a:rPr>
              <a:t> Theory of Mind</a:t>
            </a:r>
          </a:p>
          <a:p>
            <a:pPr lvl="0">
              <a:buFont typeface="Wingdings" pitchFamily="2" charset="2"/>
              <a:buChar char="v"/>
            </a:pPr>
            <a:endParaRPr lang="en-US" sz="2000" dirty="0">
              <a:latin typeface="Segoe UI"/>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5200" y="3124200"/>
            <a:ext cx="990600" cy="129242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3600" y="952515"/>
            <a:ext cx="2937332" cy="1943085"/>
          </a:xfrm>
          <a:prstGeom prst="rect">
            <a:avLst/>
          </a:prstGeom>
          <a:ln>
            <a:noFill/>
          </a:ln>
          <a:effectLst>
            <a:softEdge rad="112500"/>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724400"/>
            <a:ext cx="9144000" cy="2133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0440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u="none" strike="noStrike" baseline="0" dirty="0" smtClean="0">
                <a:solidFill>
                  <a:schemeClr val="bg1"/>
                </a:solidFill>
                <a:latin typeface="Segoe UI"/>
              </a:rPr>
              <a:t>.</a:t>
            </a:r>
          </a:p>
        </p:txBody>
      </p:sp>
      <p:sp>
        <p:nvSpPr>
          <p:cNvPr id="3" name="Text Placeholder 2"/>
          <p:cNvSpPr>
            <a:spLocks noGrp="1"/>
          </p:cNvSpPr>
          <p:nvPr>
            <p:ph type="body" idx="1"/>
          </p:nvPr>
        </p:nvSpPr>
        <p:spPr>
          <a:xfrm>
            <a:off x="609600" y="685800"/>
            <a:ext cx="5501640" cy="3395172"/>
          </a:xfrm>
        </p:spPr>
        <p:txBody>
          <a:bodyPr>
            <a:normAutofit lnSpcReduction="10000"/>
          </a:bodyPr>
          <a:lstStyle/>
          <a:p>
            <a:pPr lvl="0">
              <a:buFont typeface="Wingdings" pitchFamily="2" charset="2"/>
              <a:buChar char="v"/>
            </a:pPr>
            <a:r>
              <a:rPr lang="en-US" sz="3000" dirty="0">
                <a:solidFill>
                  <a:schemeClr val="accent2"/>
                </a:solidFill>
                <a:latin typeface="Segoe UI"/>
              </a:rPr>
              <a:t>C</a:t>
            </a:r>
            <a:r>
              <a:rPr lang="en-US" sz="3000" dirty="0" smtClean="0">
                <a:solidFill>
                  <a:schemeClr val="accent2"/>
                </a:solidFill>
                <a:latin typeface="Segoe UI"/>
              </a:rPr>
              <a:t>yber Security :</a:t>
            </a:r>
          </a:p>
          <a:p>
            <a:pPr marL="0" lvl="0" indent="0"/>
            <a:r>
              <a:rPr lang="en-US" sz="2400" b="0" dirty="0" smtClean="0">
                <a:latin typeface="Calibri" pitchFamily="34" charset="0"/>
                <a:ea typeface="Calibri" pitchFamily="34" charset="0"/>
                <a:cs typeface="Calibri" pitchFamily="34" charset="0"/>
              </a:rPr>
              <a:t>Cyber security </a:t>
            </a:r>
            <a:r>
              <a:rPr lang="en-US" sz="2400" b="0" dirty="0">
                <a:latin typeface="Calibri" pitchFamily="34" charset="0"/>
                <a:ea typeface="Calibri" pitchFamily="34" charset="0"/>
                <a:cs typeface="Calibri" pitchFamily="34" charset="0"/>
              </a:rPr>
              <a:t>is the practice of protecting computer systems, networks, and data from digital threats, attacks, and unauthorized access. </a:t>
            </a:r>
            <a:r>
              <a:rPr lang="en-US" sz="2400" b="0" dirty="0" smtClean="0">
                <a:latin typeface="Calibri" pitchFamily="34" charset="0"/>
                <a:ea typeface="Calibri" pitchFamily="34" charset="0"/>
                <a:cs typeface="Calibri" pitchFamily="34" charset="0"/>
              </a:rPr>
              <a:t>As </a:t>
            </a:r>
            <a:r>
              <a:rPr lang="en-US" sz="2400" b="0" dirty="0">
                <a:latin typeface="Calibri" pitchFamily="34" charset="0"/>
                <a:ea typeface="Calibri" pitchFamily="34" charset="0"/>
                <a:cs typeface="Calibri" pitchFamily="34" charset="0"/>
              </a:rPr>
              <a:t>technology advances, </a:t>
            </a:r>
            <a:r>
              <a:rPr lang="en-US" sz="2400" b="0" dirty="0" smtClean="0">
                <a:latin typeface="Calibri" pitchFamily="34" charset="0"/>
                <a:ea typeface="Calibri" pitchFamily="34" charset="0"/>
                <a:cs typeface="Calibri" pitchFamily="34" charset="0"/>
              </a:rPr>
              <a:t>cyber security </a:t>
            </a:r>
            <a:r>
              <a:rPr lang="en-US" sz="2400" b="0" dirty="0">
                <a:latin typeface="Calibri" pitchFamily="34" charset="0"/>
                <a:ea typeface="Calibri" pitchFamily="34" charset="0"/>
                <a:cs typeface="Calibri" pitchFamily="34" charset="0"/>
              </a:rPr>
              <a:t>plays a critical role in safeguarding individuals, organizations, and governments against evolving cyber </a:t>
            </a:r>
            <a:r>
              <a:rPr lang="en-US" sz="2400" b="0" dirty="0" smtClean="0">
                <a:latin typeface="Calibri" pitchFamily="34" charset="0"/>
                <a:ea typeface="Calibri" pitchFamily="34" charset="0"/>
                <a:cs typeface="Calibri" pitchFamily="34" charset="0"/>
              </a:rPr>
              <a:t>risks.</a:t>
            </a:r>
            <a:endParaRPr lang="en-US" sz="2400" dirty="0">
              <a:solidFill>
                <a:schemeClr val="accent2"/>
              </a:solidFill>
              <a:latin typeface="Calibri" pitchFamily="34" charset="0"/>
              <a:ea typeface="Calibri" pitchFamily="34" charset="0"/>
              <a:cs typeface="Calibri" pitchFamily="34" charset="0"/>
            </a:endParaRPr>
          </a:p>
          <a:p>
            <a:pPr marR="0" lvl="0" rtl="0"/>
            <a:endParaRPr lang="en-US" b="1" i="0" u="none" strike="noStrike" baseline="0" dirty="0" smtClean="0">
              <a:solidFill>
                <a:srgbClr val="4F81BD"/>
              </a:solidFill>
              <a:latin typeface="Segoe UI"/>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1400" y="2895600"/>
            <a:ext cx="992881" cy="12954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8335" y="762000"/>
            <a:ext cx="2865664" cy="2057400"/>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4" y="4724400"/>
            <a:ext cx="9142445" cy="2133600"/>
          </a:xfrm>
          <a:prstGeom prst="rect">
            <a:avLst/>
          </a:prstGeom>
        </p:spPr>
      </p:pic>
    </p:spTree>
    <p:extLst>
      <p:ext uri="{BB962C8B-B14F-4D97-AF65-F5344CB8AC3E}">
        <p14:creationId xmlns:p14="http://schemas.microsoft.com/office/powerpoint/2010/main" val="414339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7630"/>
            <a:ext cx="304800" cy="1043940"/>
          </a:xfrm>
        </p:spPr>
        <p:txBody>
          <a:bodyPr>
            <a:normAutofit/>
          </a:bodyPr>
          <a:lstStyle/>
          <a:p>
            <a:r>
              <a:rPr lang="en-US" b="1" i="0" u="none" strike="noStrike" baseline="0" dirty="0" smtClean="0">
                <a:solidFill>
                  <a:schemeClr val="bg1"/>
                </a:solidFill>
                <a:latin typeface="Segoe UI"/>
              </a:rPr>
              <a:t>.</a:t>
            </a:r>
          </a:p>
        </p:txBody>
      </p:sp>
      <p:sp>
        <p:nvSpPr>
          <p:cNvPr id="3" name="Text Placeholder 2"/>
          <p:cNvSpPr>
            <a:spLocks noGrp="1"/>
          </p:cNvSpPr>
          <p:nvPr>
            <p:ph type="body" idx="1"/>
          </p:nvPr>
        </p:nvSpPr>
        <p:spPr>
          <a:xfrm>
            <a:off x="822960" y="609600"/>
            <a:ext cx="6644640" cy="4070877"/>
          </a:xfrm>
        </p:spPr>
        <p:txBody>
          <a:bodyPr>
            <a:normAutofit lnSpcReduction="10000"/>
          </a:bodyPr>
          <a:lstStyle/>
          <a:p>
            <a:pPr lvl="0">
              <a:buFont typeface="Wingdings" pitchFamily="2" charset="2"/>
              <a:buChar char="v"/>
            </a:pPr>
            <a:r>
              <a:rPr lang="en-US" sz="3500" dirty="0" smtClean="0">
                <a:solidFill>
                  <a:schemeClr val="accent2"/>
                </a:solidFill>
                <a:latin typeface="Segoe UI"/>
              </a:rPr>
              <a:t>Robotics  :</a:t>
            </a:r>
          </a:p>
          <a:p>
            <a:pPr marL="0" lvl="0" indent="0"/>
            <a:r>
              <a:rPr lang="en-US" sz="1800" b="0" i="0" u="none" strike="noStrike" baseline="0" dirty="0" smtClean="0">
                <a:latin typeface="Segoe UI"/>
              </a:rPr>
              <a:t>Robotics</a:t>
            </a:r>
            <a:r>
              <a:rPr lang="en-US" sz="1800" b="0" i="0" u="none" strike="noStrike" dirty="0" smtClean="0">
                <a:latin typeface="Segoe UI"/>
              </a:rPr>
              <a:t> is a branch of engineering and computer science that involves the conception design, manufacture and operation of robots. The objective of the robotics field is to create intelligent machines that can assist in a variety of ways.</a:t>
            </a:r>
          </a:p>
          <a:p>
            <a:pPr marL="0" lvl="0" indent="0"/>
            <a:endParaRPr lang="en-US" sz="1700" b="0" i="0" u="none" strike="noStrike" dirty="0" smtClean="0">
              <a:latin typeface="Segoe UI"/>
            </a:endParaRPr>
          </a:p>
          <a:p>
            <a:pPr marL="0" lvl="0" indent="0"/>
            <a:r>
              <a:rPr lang="en-US" sz="1800" b="0" baseline="0" dirty="0" smtClean="0">
                <a:solidFill>
                  <a:srgbClr val="FF0000"/>
                </a:solidFill>
                <a:latin typeface="Segoe UI"/>
              </a:rPr>
              <a:t>Examples</a:t>
            </a:r>
            <a:r>
              <a:rPr lang="en-US" sz="1800" b="0" dirty="0" smtClean="0">
                <a:solidFill>
                  <a:srgbClr val="FF0000"/>
                </a:solidFill>
                <a:latin typeface="Segoe UI"/>
              </a:rPr>
              <a:t> of Robotics –</a:t>
            </a:r>
          </a:p>
          <a:p>
            <a:pPr marL="116586" lvl="1" indent="-285750">
              <a:buFont typeface="Wingdings" pitchFamily="2" charset="2"/>
              <a:buChar char="v"/>
            </a:pPr>
            <a:r>
              <a:rPr lang="en-US" sz="1800" b="0" dirty="0" smtClean="0">
                <a:latin typeface="Segoe UI"/>
              </a:rPr>
              <a:t>Robot</a:t>
            </a:r>
          </a:p>
          <a:p>
            <a:pPr marL="116586" lvl="1" indent="-285750">
              <a:buFont typeface="Wingdings" pitchFamily="2" charset="2"/>
              <a:buChar char="v"/>
            </a:pPr>
            <a:r>
              <a:rPr lang="en-US" sz="1800" b="0" dirty="0" smtClean="0">
                <a:latin typeface="Segoe UI"/>
              </a:rPr>
              <a:t>Industrial Robot</a:t>
            </a:r>
          </a:p>
          <a:p>
            <a:pPr marL="116586" lvl="1" indent="-285750">
              <a:buFont typeface="Wingdings" pitchFamily="2" charset="2"/>
              <a:buChar char="v"/>
            </a:pPr>
            <a:r>
              <a:rPr lang="en-US" sz="1800" b="0" dirty="0" smtClean="0">
                <a:latin typeface="Segoe UI"/>
              </a:rPr>
              <a:t>Articulated Robot</a:t>
            </a:r>
          </a:p>
          <a:p>
            <a:pPr marL="116586" lvl="1" indent="-285750">
              <a:buFont typeface="Wingdings" pitchFamily="2" charset="2"/>
              <a:buChar char="v"/>
            </a:pPr>
            <a:r>
              <a:rPr lang="en-US" sz="1800" b="0" dirty="0" smtClean="0">
                <a:latin typeface="Segoe UI"/>
              </a:rPr>
              <a:t>Self Driving Cars </a:t>
            </a:r>
          </a:p>
          <a:p>
            <a:pPr marL="116586" lvl="1" indent="-285750">
              <a:buFont typeface="Wingdings" pitchFamily="2" charset="2"/>
              <a:buChar char="v"/>
            </a:pPr>
            <a:r>
              <a:rPr lang="en-US" sz="1800" b="0" dirty="0" smtClean="0">
                <a:latin typeface="Segoe UI"/>
              </a:rPr>
              <a:t>Self Driving Fighter Jet  </a:t>
            </a:r>
          </a:p>
          <a:p>
            <a:pPr marL="0" lvl="0" indent="0"/>
            <a:endParaRPr lang="en-US" sz="1200" b="1" i="0" u="none" strike="noStrike" baseline="0" dirty="0" smtClean="0">
              <a:solidFill>
                <a:srgbClr val="FF0000"/>
              </a:solidFill>
              <a:latin typeface="Segoe UI"/>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4535" y="1184986"/>
            <a:ext cx="817669" cy="1066801"/>
          </a:xfrm>
          <a:prstGeom prst="rect">
            <a:avLst/>
          </a:prstGeom>
        </p:spPr>
      </p:pic>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artisticTexturizer/>
                    </a14:imgEffect>
                  </a14:imgLayer>
                </a14:imgProps>
              </a:ext>
              <a:ext uri="{28A0092B-C50C-407E-A947-70E740481C1C}">
                <a14:useLocalDpi xmlns:a14="http://schemas.microsoft.com/office/drawing/2010/main" val="0"/>
              </a:ext>
            </a:extLst>
          </a:blip>
          <a:stretch>
            <a:fillRect/>
          </a:stretch>
        </p:blipFill>
        <p:spPr>
          <a:xfrm>
            <a:off x="4953000" y="2438400"/>
            <a:ext cx="3276600" cy="21088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029200"/>
            <a:ext cx="9158606" cy="1828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7803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0" u="none" strike="noStrike" baseline="0" dirty="0" smtClean="0">
                <a:solidFill>
                  <a:schemeClr val="bg1"/>
                </a:solidFill>
                <a:latin typeface="Segoe UI"/>
              </a:rPr>
              <a:t>.</a:t>
            </a:r>
          </a:p>
        </p:txBody>
      </p:sp>
      <p:sp>
        <p:nvSpPr>
          <p:cNvPr id="3" name="Text Placeholder 2"/>
          <p:cNvSpPr>
            <a:spLocks noGrp="1"/>
          </p:cNvSpPr>
          <p:nvPr>
            <p:ph type="body" idx="1"/>
          </p:nvPr>
        </p:nvSpPr>
        <p:spPr>
          <a:xfrm>
            <a:off x="822960" y="1100628"/>
            <a:ext cx="5654040" cy="3776172"/>
          </a:xfrm>
        </p:spPr>
        <p:txBody>
          <a:bodyPr>
            <a:normAutofit fontScale="92500" lnSpcReduction="10000"/>
          </a:bodyPr>
          <a:lstStyle/>
          <a:p>
            <a:pPr lvl="0">
              <a:buFont typeface="Wingdings" pitchFamily="2" charset="2"/>
              <a:buChar char="v"/>
            </a:pPr>
            <a:r>
              <a:rPr lang="en-US" sz="4000" dirty="0" smtClean="0">
                <a:solidFill>
                  <a:schemeClr val="accent2"/>
                </a:solidFill>
                <a:latin typeface="Segoe UI"/>
              </a:rPr>
              <a:t>Automation :</a:t>
            </a:r>
          </a:p>
          <a:p>
            <a:pPr marL="0" lvl="0" indent="0"/>
            <a:r>
              <a:rPr lang="en-US" dirty="0">
                <a:latin typeface="Calibri" pitchFamily="34" charset="0"/>
                <a:ea typeface="Calibri" pitchFamily="34" charset="0"/>
                <a:cs typeface="Calibri" pitchFamily="34" charset="0"/>
              </a:rPr>
              <a:t>Automation involves machines working independently, crucial for advanced technologies. Robotics, a part of automation, makes machines perform tasks independently. </a:t>
            </a:r>
            <a:endParaRPr lang="en-US" dirty="0" smtClean="0">
              <a:latin typeface="Calibri" pitchFamily="34" charset="0"/>
              <a:ea typeface="Calibri" pitchFamily="34" charset="0"/>
              <a:cs typeface="Calibri" pitchFamily="34" charset="0"/>
            </a:endParaRPr>
          </a:p>
          <a:p>
            <a:pPr marL="0" lvl="0" indent="0"/>
            <a:r>
              <a:rPr lang="en-US" sz="1900" dirty="0" smtClean="0">
                <a:solidFill>
                  <a:srgbClr val="FF0000"/>
                </a:solidFill>
              </a:rPr>
              <a:t>Benefits </a:t>
            </a:r>
            <a:r>
              <a:rPr lang="en-US" sz="1900" dirty="0">
                <a:solidFill>
                  <a:srgbClr val="FF0000"/>
                </a:solidFill>
              </a:rPr>
              <a:t>of </a:t>
            </a:r>
            <a:r>
              <a:rPr lang="en-US" sz="1900" dirty="0" smtClean="0">
                <a:solidFill>
                  <a:srgbClr val="FF0000"/>
                </a:solidFill>
              </a:rPr>
              <a:t>Automation</a:t>
            </a:r>
            <a:r>
              <a:rPr lang="en-US" sz="1900" dirty="0">
                <a:solidFill>
                  <a:srgbClr val="FF0000"/>
                </a:solidFill>
              </a:rPr>
              <a:t> </a:t>
            </a:r>
            <a:r>
              <a:rPr lang="en-US" sz="1900" dirty="0" smtClean="0">
                <a:solidFill>
                  <a:srgbClr val="FF0000"/>
                </a:solidFill>
              </a:rPr>
              <a:t>–</a:t>
            </a:r>
          </a:p>
          <a:p>
            <a:pPr marL="116586" lvl="1" indent="-285750">
              <a:buFont typeface="Wingdings" pitchFamily="2" charset="2"/>
              <a:buChar char="v"/>
            </a:pPr>
            <a:r>
              <a:rPr lang="en-US" b="0" dirty="0" smtClean="0"/>
              <a:t>Enhances </a:t>
            </a:r>
            <a:r>
              <a:rPr lang="en-US" b="0" dirty="0"/>
              <a:t>productivity and efficiently. </a:t>
            </a:r>
            <a:endParaRPr lang="en-US" b="0" dirty="0" smtClean="0"/>
          </a:p>
          <a:p>
            <a:pPr marL="116586" lvl="1" indent="-285750">
              <a:buFont typeface="Wingdings" pitchFamily="2" charset="2"/>
              <a:buChar char="v"/>
            </a:pPr>
            <a:r>
              <a:rPr lang="en-US" b="0" dirty="0" smtClean="0"/>
              <a:t>Cost </a:t>
            </a:r>
            <a:r>
              <a:rPr lang="en-US" b="0" dirty="0"/>
              <a:t>Savings </a:t>
            </a:r>
            <a:endParaRPr lang="en-US" b="0" dirty="0" smtClean="0"/>
          </a:p>
          <a:p>
            <a:pPr marL="116586" lvl="1" indent="-285750">
              <a:buFont typeface="Wingdings" pitchFamily="2" charset="2"/>
              <a:buChar char="v"/>
            </a:pPr>
            <a:r>
              <a:rPr lang="en-US" b="0" dirty="0" smtClean="0"/>
              <a:t>Reduces </a:t>
            </a:r>
            <a:r>
              <a:rPr lang="en-US" b="0" dirty="0"/>
              <a:t>waste </a:t>
            </a:r>
            <a:endParaRPr lang="en-US" b="0" dirty="0" smtClean="0"/>
          </a:p>
          <a:p>
            <a:pPr marL="116586" lvl="1" indent="-285750">
              <a:buFont typeface="Wingdings" pitchFamily="2" charset="2"/>
              <a:buChar char="v"/>
            </a:pPr>
            <a:r>
              <a:rPr lang="en-US" b="0" dirty="0"/>
              <a:t>M</a:t>
            </a:r>
            <a:r>
              <a:rPr lang="en-US" b="0" dirty="0" smtClean="0"/>
              <a:t>inimizes </a:t>
            </a:r>
            <a:r>
              <a:rPr lang="en-US" b="0" dirty="0" smtClean="0"/>
              <a:t>environmental bad </a:t>
            </a:r>
            <a:r>
              <a:rPr lang="en-US" b="0" dirty="0"/>
              <a:t>effects. </a:t>
            </a:r>
            <a:endParaRPr lang="en-US" b="0" dirty="0" smtClean="0"/>
          </a:p>
          <a:p>
            <a:pPr marL="116586" lvl="1" indent="-285750">
              <a:buFont typeface="Wingdings" pitchFamily="2" charset="2"/>
              <a:buChar char="v"/>
            </a:pPr>
            <a:r>
              <a:rPr lang="en-US" b="0" dirty="0"/>
              <a:t>E</a:t>
            </a:r>
            <a:r>
              <a:rPr lang="en-US" b="0" dirty="0" smtClean="0"/>
              <a:t>nsure </a:t>
            </a:r>
            <a:r>
              <a:rPr lang="en-US" b="0" dirty="0"/>
              <a:t>security </a:t>
            </a:r>
            <a:endParaRPr lang="en-US" b="0" dirty="0" smtClean="0"/>
          </a:p>
          <a:p>
            <a:pPr marL="116586" lvl="1" indent="-285750">
              <a:buFont typeface="Wingdings" pitchFamily="2" charset="2"/>
              <a:buChar char="v"/>
            </a:pPr>
            <a:r>
              <a:rPr lang="en-US" b="0" dirty="0" smtClean="0"/>
              <a:t>Generates </a:t>
            </a:r>
            <a:r>
              <a:rPr lang="en-US" b="0" dirty="0"/>
              <a:t>new jobs </a:t>
            </a:r>
            <a:endParaRPr lang="en-US" b="0" dirty="0" smtClean="0"/>
          </a:p>
          <a:p>
            <a:pPr marL="0" lvl="0" indent="0"/>
            <a:r>
              <a:rPr lang="en-US" b="0" dirty="0" smtClean="0"/>
              <a:t>Despite </a:t>
            </a:r>
            <a:r>
              <a:rPr lang="en-US" b="0" dirty="0"/>
              <a:t>job cuts from automation, staying employable requires ongoing skill improvement for new opportunities.</a:t>
            </a:r>
            <a:endParaRPr lang="en-US" sz="2400" dirty="0">
              <a:solidFill>
                <a:schemeClr val="accent2"/>
              </a:solidFill>
              <a:latin typeface="Segoe UI"/>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3800" y="762000"/>
            <a:ext cx="910117" cy="118741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953000"/>
            <a:ext cx="9143999" cy="19050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2286000"/>
            <a:ext cx="4599991" cy="1905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998220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562</TotalTime>
  <Words>709</Words>
  <Application>Microsoft Office PowerPoint</Application>
  <PresentationFormat>On-screen Show (4:3)</PresentationFormat>
  <Paragraphs>100</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Angles</vt:lpstr>
      <vt:lpstr>   Technology</vt:lpstr>
      <vt:lpstr>Introduction</vt:lpstr>
      <vt:lpstr>Goals of technology</vt:lpstr>
      <vt:lpstr>Objectives &amp; description</vt:lpstr>
      <vt:lpstr>.</vt:lpstr>
      <vt:lpstr>.</vt:lpstr>
      <vt:lpstr>.</vt:lpstr>
      <vt:lpstr>.</vt:lpstr>
      <vt:lpstr>.</vt:lpstr>
      <vt:lpstr>.</vt:lpstr>
      <vt:lpstr>Effects of technology</vt:lpstr>
      <vt:lpstr>Conclusion</vt:lpstr>
      <vt:lpst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 Title Slide</dc:title>
  <dc:creator>laptop care</dc:creator>
  <cp:lastModifiedBy>laptop care</cp:lastModifiedBy>
  <cp:revision>57</cp:revision>
  <dcterms:created xsi:type="dcterms:W3CDTF">2023-11-25T18:55:41Z</dcterms:created>
  <dcterms:modified xsi:type="dcterms:W3CDTF">2023-11-28T05:04:46Z</dcterms:modified>
</cp:coreProperties>
</file>